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sldIdLst>
    <p:sldId id="256" r:id="rId2"/>
    <p:sldId id="285" r:id="rId3"/>
    <p:sldId id="312" r:id="rId4"/>
    <p:sldId id="347" r:id="rId5"/>
    <p:sldId id="337" r:id="rId6"/>
    <p:sldId id="373" r:id="rId7"/>
    <p:sldId id="356" r:id="rId8"/>
    <p:sldId id="382" r:id="rId9"/>
    <p:sldId id="372" r:id="rId10"/>
    <p:sldId id="359" r:id="rId11"/>
    <p:sldId id="374" r:id="rId12"/>
    <p:sldId id="375" r:id="rId13"/>
    <p:sldId id="376" r:id="rId14"/>
    <p:sldId id="377" r:id="rId15"/>
    <p:sldId id="378" r:id="rId16"/>
    <p:sldId id="379" r:id="rId17"/>
    <p:sldId id="381" r:id="rId18"/>
  </p:sldIdLst>
  <p:sldSz cx="9144000" cy="6858000" type="screen4x3"/>
  <p:notesSz cx="6743700" cy="98806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9FCADD"/>
    <a:srgbClr val="EEF4F8"/>
    <a:srgbClr val="E2ECF2"/>
    <a:srgbClr val="BCD3E2"/>
    <a:srgbClr val="A4C3D8"/>
    <a:srgbClr val="D7E4ED"/>
    <a:srgbClr val="BBD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31" autoAdjust="0"/>
    <p:restoredTop sz="96101" autoAdjust="0"/>
  </p:normalViewPr>
  <p:slideViewPr>
    <p:cSldViewPr>
      <p:cViewPr varScale="1">
        <p:scale>
          <a:sx n="102" d="100"/>
          <a:sy n="102" d="100"/>
        </p:scale>
        <p:origin x="12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588" cy="49371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2588" cy="49371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21740CF-F91D-4DA7-A798-E25A788FEF77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1363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688" y="4692650"/>
            <a:ext cx="5394325" cy="4446588"/>
          </a:xfrm>
          <a:prstGeom prst="rect">
            <a:avLst/>
          </a:prstGeom>
        </p:spPr>
        <p:txBody>
          <a:bodyPr vert="horz" lIns="90992" tIns="45496" rIns="90992" bIns="45496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5300"/>
            <a:ext cx="2922588" cy="49371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9525" y="9385300"/>
            <a:ext cx="2922588" cy="49371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C55CD2-2081-4871-90F5-E4FE31D60E6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C55CD2-2081-4871-90F5-E4FE31D60E62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955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6F4FCC-0A10-4B82-BAFC-343CF6D264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sz="1600" b="1">
              <a:solidFill>
                <a:srgbClr val="DE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2E6BA7-C0C4-4047-A06E-F8BABAA8323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uk-UA" sz="1600" b="1">
              <a:solidFill>
                <a:srgbClr val="DE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829EF7-959A-4494-A3B0-B1F8D0020D1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C55CD2-2081-4871-90F5-E4FE31D60E6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BigBird"/>
          <p:cNvPicPr>
            <a:picLocks noChangeAspect="1" noChangeArrowheads="1"/>
          </p:cNvPicPr>
          <p:nvPr/>
        </p:nvPicPr>
        <p:blipFill>
          <a:blip r:embed="rId2" cstate="print"/>
          <a:srcRect l="34694" b="27383"/>
          <a:stretch>
            <a:fillRect/>
          </a:stretch>
        </p:blipFill>
        <p:spPr bwMode="auto">
          <a:xfrm>
            <a:off x="0" y="50800"/>
            <a:ext cx="9144000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609600"/>
            <a:ext cx="7696200" cy="1371600"/>
          </a:xfrm>
        </p:spPr>
        <p:txBody>
          <a:bodyPr/>
          <a:lstStyle>
            <a:lvl1pPr algn="r">
              <a:lnSpc>
                <a:spcPct val="90000"/>
              </a:lnSpc>
              <a:defRPr b="1"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05400" y="2743200"/>
            <a:ext cx="3352800" cy="1752600"/>
          </a:xfrm>
        </p:spPr>
        <p:txBody>
          <a:bodyPr lIns="91440" tIns="45720" rIns="91440" bIns="45720"/>
          <a:lstStyle>
            <a:lvl1pPr marL="0" indent="119063" algn="r">
              <a:defRPr sz="2100">
                <a:solidFill>
                  <a:schemeClr val="bg2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63F68-23CD-4CA6-859B-98E59E79191B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76CAD-87BE-4456-9399-611B2EECC7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62749" y="228600"/>
            <a:ext cx="1924051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2" y="228600"/>
            <a:ext cx="5619751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8498B-6FF6-4D93-A70E-0F8B086E7E1B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FEE81-33C9-4869-B0CE-7B86DC0BBC0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5334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90600" y="1600200"/>
            <a:ext cx="7696200" cy="4038600"/>
          </a:xfrm>
        </p:spPr>
        <p:txBody>
          <a:bodyPr/>
          <a:lstStyle/>
          <a:p>
            <a:pPr lvl="0"/>
            <a:r>
              <a:rPr lang="ru-RU" noProof="0"/>
              <a:t>Вставка диаграммы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36686-8D44-4DB6-919F-33280AFA426E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D443A-349A-4A4D-9C28-0A76056D9C9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5D721-2DB8-4495-A1E9-790BC28DF86B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70109-6187-4B44-804B-E6939313561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C1527-290E-46B9-AA20-1EE4B7AEEBB3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64892-7EFB-4D0B-AD0C-F0ECB40DB0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2" y="16002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2" y="16002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124C8-3226-47D9-8DE3-100118A4757D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38C86-F29F-42A4-9EA4-252600E54DA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A1DD5-958F-47C5-B9C6-6D8F39A331FE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8808-32C2-4D49-A6A9-AC41F52EFAA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FA443-BB9B-40F8-A689-031124C1F9A9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39855-2427-4C30-BC9E-1D69A0789F1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C8008-4C79-40BC-888C-622D6A829AB5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0083F-E79E-44CC-9F1F-7795B9EAC34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DA4B7-8DA2-418B-B12E-7B4C44FD3A7E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F56FF-7BED-4C00-AEEF-2C2467A405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1CCD8-58C5-4B72-8C10-1E9598D7515B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39DD8-F6C0-4E42-83A2-3FAE7FEC2E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426200"/>
            <a:ext cx="9144000" cy="431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500">
              <a:latin typeface="+mn-lt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500">
              <a:latin typeface="+mn-lt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69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</a:defRPr>
            </a:lvl1pPr>
          </a:lstStyle>
          <a:p>
            <a:pPr>
              <a:defRPr/>
            </a:pPr>
            <a:fld id="{71377DFF-3D1F-42A2-ADF7-00FF3AAD7E46}" type="datetimeFigureOut">
              <a:rPr lang="ru-RU"/>
              <a:pPr>
                <a:defRPr/>
              </a:pPr>
              <a:t>24.09.2025</a:t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</a:defRPr>
            </a:lvl1pPr>
          </a:lstStyle>
          <a:p>
            <a:pPr>
              <a:defRPr/>
            </a:pPr>
            <a:fld id="{89F0735C-E0EC-4AB7-AFB0-3C2AD39904B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</p:sldLayoutIdLst>
  <p:transition>
    <p:push dir="u"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3100">
          <a:solidFill>
            <a:schemeClr val="bg1"/>
          </a:solidFill>
          <a:latin typeface="Arial" pitchFamily="34" charset="0"/>
        </a:defRPr>
      </a:lvl9pPr>
    </p:titleStyle>
    <p:bodyStyle>
      <a:lvl1pPr marL="457200" indent="-3381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2pPr>
      <a:lvl3pPr marL="12001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2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4003" y="3099286"/>
            <a:ext cx="2264003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48111" y="3099286"/>
            <a:ext cx="2395889" cy="26587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99286"/>
            <a:ext cx="2242054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06057" y="3099286"/>
            <a:ext cx="2307997" cy="265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957" y="4670369"/>
            <a:ext cx="4099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6632"/>
            <a:ext cx="3692795" cy="134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3131840" y="1642602"/>
            <a:ext cx="5760640" cy="797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uk-UA" sz="2000" b="1" dirty="0"/>
              <a:t>Страхування цивільно-правової відповідальності арбітражного керуючого</a:t>
            </a:r>
          </a:p>
        </p:txBody>
      </p:sp>
      <p:pic>
        <p:nvPicPr>
          <p:cNvPr id="10" name="Рисунок 9" descr="ce79e94936164a92.jpg">
            <a:extLst>
              <a:ext uri="{FF2B5EF4-FFF2-40B4-BE49-F238E27FC236}">
                <a16:creationId xmlns:a16="http://schemas.microsoft.com/office/drawing/2014/main" id="{BB0A3AB5-EA7D-4679-9313-196B936C056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4511">
            <a:off x="5854102" y="3826154"/>
            <a:ext cx="2727070" cy="2427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214422"/>
            <a:ext cx="6858048" cy="1357322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12700" indent="-12700" algn="just">
              <a:buNone/>
            </a:pPr>
            <a:r>
              <a:rPr lang="uk-UA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Договір страхування може бути укладений сторонами на строк до одного року, на один рік і на строк більше одного року.</a:t>
            </a:r>
          </a:p>
          <a:p>
            <a:pPr>
              <a:buNone/>
            </a:pPr>
            <a:endParaRPr lang="ru-RU" b="1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3926" y="3284300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just"/>
            <a:r>
              <a:rPr lang="uk-UA" b="1" dirty="0"/>
              <a:t>Договір страхування діє тільки на території, що вказана в договорі страхування.</a:t>
            </a:r>
            <a:endParaRPr lang="ru-RU" b="1" dirty="0"/>
          </a:p>
          <a:p>
            <a:pPr algn="just"/>
            <a:endParaRPr lang="uk-UA" b="1" dirty="0"/>
          </a:p>
          <a:p>
            <a:pPr algn="just"/>
            <a:r>
              <a:rPr lang="uk-UA" b="1" dirty="0"/>
              <a:t>Дія договору страхування розповсюджується на територію України, а також за її межами.</a:t>
            </a:r>
            <a:endParaRPr lang="ru-RU" b="1" dirty="0"/>
          </a:p>
          <a:p>
            <a:pPr algn="just"/>
            <a:endParaRPr lang="uk-UA" b="1" dirty="0"/>
          </a:p>
          <a:p>
            <a:pPr algn="just"/>
            <a:r>
              <a:rPr lang="uk-UA" b="1" dirty="0"/>
              <a:t>Договором страхування можуть бути обумовлені територіальні обмеження страхування.</a:t>
            </a:r>
            <a:endParaRPr lang="ru-RU" b="1" dirty="0"/>
          </a:p>
        </p:txBody>
      </p:sp>
      <p:pic>
        <p:nvPicPr>
          <p:cNvPr id="10" name="Рисунок 9" descr="lupa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58932">
            <a:off x="6618426" y="2757993"/>
            <a:ext cx="2397058" cy="2162842"/>
          </a:xfrm>
          <a:prstGeom prst="rect">
            <a:avLst/>
          </a:prstGeom>
        </p:spPr>
      </p:pic>
      <p:pic>
        <p:nvPicPr>
          <p:cNvPr id="11" name="Рисунок 10" descr="4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771" y="1036770"/>
            <a:ext cx="1603364" cy="160336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0D0E929-AA60-47BC-BF22-BC432E357BCB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874"/>
            <a:ext cx="8270417" cy="533400"/>
          </a:xfrm>
        </p:spPr>
        <p:txBody>
          <a:bodyPr/>
          <a:lstStyle/>
          <a:p>
            <a:pPr lvl="0"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 дії Договору. Територія дії Договору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35FC217-6AB2-48F8-A1CB-A0D35D0E7976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E0A8FD25-16B8-46FB-887D-2E661D9F9D1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54FE8851-1957-49E7-99F1-FCC84E596AE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8FD3969E-9A27-49DA-96C8-A6995521036E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15447EC2-A449-4D50-B4F5-CB1DA7218591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00108"/>
            <a:ext cx="7560840" cy="5237204"/>
          </a:xfrm>
        </p:spPr>
        <p:txBody>
          <a:bodyPr/>
          <a:lstStyle/>
          <a:p>
            <a:pPr marL="12700" indent="-12700" algn="just">
              <a:buNone/>
            </a:pPr>
            <a:r>
              <a:rPr lang="uk-UA" sz="1800" b="1" i="1" u="sng" dirty="0">
                <a:solidFill>
                  <a:srgbClr val="C00000"/>
                </a:solidFill>
              </a:rPr>
              <a:t>Договір страхування</a:t>
            </a:r>
            <a:r>
              <a:rPr lang="uk-UA" sz="1800" b="1" i="1" dirty="0">
                <a:solidFill>
                  <a:srgbClr val="C00000"/>
                </a:solidFill>
              </a:rPr>
              <a:t> </a:t>
            </a:r>
            <a:r>
              <a:rPr lang="uk-UA" sz="1800" i="1" dirty="0">
                <a:solidFill>
                  <a:srgbClr val="002060"/>
                </a:solidFill>
              </a:rPr>
              <a:t>– </a:t>
            </a:r>
            <a:r>
              <a:rPr lang="uk-UA" sz="1800" i="1" dirty="0"/>
              <a:t>це письмова угода між Страхувальником і Страховиком, згідно з якою Страховик бере на себе зобов’язання у разі настання страхового випадку здійснити страхову виплату, а Страхувальник зобов’язується сплачувати страхові платежі у визначені договором страхування строки та виконувати інші умови договору страхування.</a:t>
            </a:r>
          </a:p>
          <a:p>
            <a:pPr marL="12700" indent="-12700" algn="just">
              <a:buNone/>
            </a:pPr>
            <a:endParaRPr lang="uk-UA" sz="1800" i="1" dirty="0">
              <a:solidFill>
                <a:srgbClr val="002060"/>
              </a:solidFill>
            </a:endParaRPr>
          </a:p>
          <a:p>
            <a:pPr marL="12700" indent="-12700" algn="just">
              <a:buNone/>
            </a:pPr>
            <a:r>
              <a:rPr lang="uk-UA" sz="1800" i="1" dirty="0">
                <a:solidFill>
                  <a:srgbClr val="FF0000"/>
                </a:solidFill>
              </a:rPr>
              <a:t>Договір страхування укладається на підставі письмової заяви на страхування, встановленої Страховиком форми.</a:t>
            </a:r>
          </a:p>
          <a:p>
            <a:pPr marL="12700" indent="-12700" algn="just">
              <a:buNone/>
            </a:pPr>
            <a:endParaRPr lang="uk-UA" sz="1800" i="1" dirty="0">
              <a:solidFill>
                <a:srgbClr val="002060"/>
              </a:solidFill>
            </a:endParaRPr>
          </a:p>
          <a:p>
            <a:pPr marL="12700" indent="-12700" algn="just">
              <a:buNone/>
            </a:pPr>
            <a:r>
              <a:rPr lang="uk-UA" sz="1800" b="1" i="1" dirty="0"/>
              <a:t>При заповненні </a:t>
            </a:r>
            <a:r>
              <a:rPr lang="uk-UA" sz="1800" b="1" i="1" u="sng" dirty="0"/>
              <a:t>заяви</a:t>
            </a:r>
            <a:r>
              <a:rPr lang="uk-UA" sz="1800" b="1" i="1" dirty="0"/>
              <a:t> </a:t>
            </a:r>
            <a:r>
              <a:rPr lang="uk-UA" sz="1800" i="1" dirty="0"/>
              <a:t>на страхування, </a:t>
            </a:r>
            <a:r>
              <a:rPr lang="uk-UA" sz="1800" b="1" i="1" dirty="0"/>
              <a:t>Страхувальник зобов'язаний надати всю необхідну інформацію, що стосується предмету договору страхування</a:t>
            </a:r>
            <a:r>
              <a:rPr lang="uk-UA" sz="1800" i="1" dirty="0"/>
              <a:t>, зокрема, </a:t>
            </a:r>
            <a:r>
              <a:rPr lang="uk-UA" sz="1800" i="1" u="sng" dirty="0"/>
              <a:t>дати відповіді на всі питання</a:t>
            </a:r>
            <a:r>
              <a:rPr lang="uk-UA" sz="1800" i="1" dirty="0"/>
              <a:t>, зазначені в заяві на страхування і повідомити Страховику про усі відомі йому обставини, що мають істотне значення для оцінки ступеня страхового ризику.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92DA429-2A53-4A26-9DCE-95AE03714077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22" y="25950"/>
            <a:ext cx="8543956" cy="533400"/>
          </a:xfrm>
        </p:spPr>
        <p:txBody>
          <a:bodyPr/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УКЛАДЕННЯ ДОГОВОРУ СТРАХУВАННЯ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732B1513-DA8E-4102-B925-316405AD23EF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07460649-3ECB-4EA4-AF61-E30404C4B6C6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8C47C076-6DBF-4161-9F70-1E86D77EA879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78A08C11-DF10-4AAE-BC15-1DB1C24E27D6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5A5AF47B-5844-4762-8059-4618CB914D1C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416" y="764704"/>
            <a:ext cx="8572560" cy="4424378"/>
          </a:xfrm>
        </p:spPr>
        <p:txBody>
          <a:bodyPr/>
          <a:lstStyle/>
          <a:p>
            <a:pPr>
              <a:buNone/>
            </a:pPr>
            <a:r>
              <a:rPr lang="uk-UA" sz="1800" b="1" i="1" dirty="0"/>
              <a:t>Разом із заявою на страхування Страхувальник повинен надати Страховику документи для ідентифікації Страхувальника: </a:t>
            </a:r>
            <a:endParaRPr lang="ru-RU" sz="1800" i="1" dirty="0"/>
          </a:p>
          <a:p>
            <a:pPr>
              <a:buNone/>
            </a:pPr>
            <a:r>
              <a:rPr lang="uk-UA" sz="1800" b="1" i="1" dirty="0">
                <a:solidFill>
                  <a:srgbClr val="C00000"/>
                </a:solidFill>
              </a:rPr>
              <a:t>Для фізичної особи – резидента України:</a:t>
            </a:r>
            <a:endParaRPr lang="ru-RU" sz="1800" i="1" dirty="0">
              <a:solidFill>
                <a:srgbClr val="C00000"/>
              </a:solidFill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uk-UA" sz="1800" b="1" i="1" dirty="0"/>
              <a:t>паспорт (перша, друга сторінка і сторінка з зазначенням місця проживання);</a:t>
            </a:r>
            <a:endParaRPr lang="ru-RU" sz="1800" b="1" i="1" dirty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uk-UA" sz="1800" b="1" i="1" dirty="0"/>
              <a:t>довідку про присвоєння  індивідуального податкового номеру (ІПН);</a:t>
            </a:r>
            <a:endParaRPr lang="ru-RU" sz="1800" b="1" i="1" dirty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uk-UA" sz="1800" b="1" i="1" dirty="0"/>
              <a:t>свідоцтво про право на здійснення діяльності арбітражного керуючого або протокол рішення кваліфікаційної комісії про складення іспиту (на здійснення діяльності арбітражного керуючого);</a:t>
            </a:r>
            <a:endParaRPr lang="ru-RU" sz="1800" b="1" i="1" dirty="0"/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uk-UA" sz="1800" b="1" i="1" dirty="0"/>
              <a:t>Ідентифікація особи не є обов’язковою у разі здійснення фінансової операції  особами, що були ідентифіковані раніше.</a:t>
            </a:r>
            <a:endParaRPr lang="ru-RU" sz="1800" b="1" i="1" dirty="0"/>
          </a:p>
          <a:p>
            <a:endParaRPr lang="ru-RU" sz="1800" dirty="0"/>
          </a:p>
        </p:txBody>
      </p:sp>
      <p:pic>
        <p:nvPicPr>
          <p:cNvPr id="4" name="Рисунок 3" descr="passpo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4714884"/>
            <a:ext cx="22860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Довідка_про_присвоєння_ідентифікаційного_номе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02407">
            <a:off x="6215074" y="4714884"/>
            <a:ext cx="2643206" cy="1736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339916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34424">
            <a:off x="357158" y="4786322"/>
            <a:ext cx="21050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188409F-B1F1-4E2E-A47D-ABD7559BF2EC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41" y="46789"/>
            <a:ext cx="8329642" cy="533400"/>
          </a:xfrm>
        </p:spPr>
        <p:txBody>
          <a:bodyPr/>
          <a:lstStyle/>
          <a:p>
            <a:pPr algn="ctr"/>
            <a:r>
              <a:rPr lang="uk-UA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УКЛАДЕННЯ ДОГОВОРУ СТРАХУВАННЯ</a:t>
            </a:r>
            <a:endParaRPr lang="ru-RU" sz="2400" dirty="0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F2C13367-8FBE-4369-9677-BF1EED2B096B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8D42D44B-2DDD-4039-8411-CB1753E64D0E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2AFBDCAB-1A0E-4FB2-9CF5-C49481EC13AE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89B34896-DC2D-49B7-BFE3-43DA92ED93F9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583CF476-55B1-4646-B129-993E37D849FA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86926473_x_25dbcb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72201">
            <a:off x="6441368" y="4142969"/>
            <a:ext cx="2191482" cy="1777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304414131_logotipe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54752">
            <a:off x="6178064" y="1181835"/>
            <a:ext cx="2624739" cy="1501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60" y="764704"/>
            <a:ext cx="5568692" cy="5094328"/>
          </a:xfrm>
        </p:spPr>
        <p:txBody>
          <a:bodyPr/>
          <a:lstStyle/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uk-UA" sz="2000" i="1" dirty="0"/>
              <a:t>Умови проведення Страхувальником своєї професійної діяльності, при виконанні якої можливе виникнення цивільно-правової відповідальності, яка підлягає страхуванню</a:t>
            </a:r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endParaRPr lang="ru-RU" sz="2000" i="1" dirty="0"/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uk-UA" sz="2000" i="1" dirty="0"/>
              <a:t>Кваліфікація Страхувальника (особи, відповідальність якої застрахована)</a:t>
            </a:r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endParaRPr lang="ru-RU" sz="2000" i="1" dirty="0"/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uk-UA" sz="2000" i="1" dirty="0"/>
              <a:t>Обсяг страхового захисту</a:t>
            </a:r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endParaRPr lang="ru-RU" sz="2000" i="1" dirty="0"/>
          </a:p>
          <a:p>
            <a:pPr marL="12700" indent="-12700"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uk-UA" sz="2000" i="1" dirty="0"/>
              <a:t>Факти визнання відповідальності Страхувальника  за збитки, нанесені Третім особам, причиною яких були події аналогічні ризикам, що приймаються на страхування, які виникали за останні 5 (п’ять) років, що передували року укладання договору страхування</a:t>
            </a:r>
            <a:endParaRPr lang="ru-RU" sz="2000" i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B4AF3CC-92AD-4C0F-901A-5683A471544E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60" y="0"/>
            <a:ext cx="8401080" cy="533400"/>
          </a:xfrm>
        </p:spPr>
        <p:txBody>
          <a:bodyPr/>
          <a:lstStyle/>
          <a:p>
            <a:pPr algn="ctr"/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Обставини, що мають істотне значення для оцінки ступеня страхового ризику визнаються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A9D09BEB-D7A6-4980-AFBA-7416C49EEDB6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B0DD91ED-744A-4805-A746-EED05DB45C97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367C238C-5298-4EBE-90F1-165D9457C9D0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A89DDDB-9D93-4855-A9A2-088C29879197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A72F13F9-436E-4005-A52F-47D113986CDF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5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87527"/>
            <a:ext cx="2357454" cy="1023177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44290"/>
              </p:ext>
            </p:extLst>
          </p:nvPr>
        </p:nvGraphicFramePr>
        <p:xfrm>
          <a:off x="683568" y="1196752"/>
          <a:ext cx="7929619" cy="4738937"/>
        </p:xfrm>
        <a:graphic>
          <a:graphicData uri="http://schemas.openxmlformats.org/drawingml/2006/table">
            <a:tbl>
              <a:tblPr/>
              <a:tblGrid>
                <a:gridCol w="3212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8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9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77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68117">
                <a:tc gridSpan="5">
                  <a:txBody>
                    <a:bodyPr/>
                    <a:lstStyle/>
                    <a:p>
                      <a:pPr algn="just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</a:t>
                      </a:r>
                      <a:r>
                        <a:rPr lang="uk-UA" sz="18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Базовий страховий річний тариф </a:t>
                      </a:r>
                      <a:r>
                        <a:rPr lang="uk-UA" sz="18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залежності від ліміту відповідальності Страховика на один страховий випадок від страхової суми:</a:t>
                      </a:r>
                      <a:endParaRPr lang="ru-RU" sz="18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32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Страхова сума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uk-UA" sz="14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r>
                        <a:rPr lang="uk-UA" sz="1400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+mn-lt"/>
                        </a:rPr>
                        <a:t>прожиткових мінімумів для працездатних  </a:t>
                      </a:r>
                      <a:r>
                        <a:rPr lang="uk-UA" sz="1400" b="1" i="1" dirty="0">
                          <a:latin typeface="+mn-lt"/>
                        </a:rPr>
                        <a:t>осіб</a:t>
                      </a:r>
                      <a:r>
                        <a:rPr lang="uk-UA" sz="1400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908 400 грн.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Ліміт відповідальності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Страховика на один страховий випадок,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4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Ліміт відповідальності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Страховика на один страховий випадок, грн.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908 400,00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454 200,00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227 100,00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90 840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Тариф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17 %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</a:t>
                      </a: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0,11%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4ECD35D-C578-4F62-9BDF-C6BD37C18B22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22" y="25950"/>
            <a:ext cx="8929718" cy="533400"/>
          </a:xfrm>
        </p:spPr>
        <p:txBody>
          <a:bodyPr/>
          <a:lstStyle/>
          <a:p>
            <a:pPr algn="ctr"/>
            <a:r>
              <a:rPr lang="uk-UA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Базові річні страхові тарифи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F6DD840C-19B3-4296-9B94-EB44DB3B1F09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D496ED98-38AF-4C9D-BA4F-168040BE94DF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5A780C04-93D9-403C-90A4-DCB3D10513C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34E0E7DA-FE0F-4753-9BA6-B3F2BFF48254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522DEB37-89CA-452F-A7DA-DF20912B8838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асный знак процента скидки или продвижение цены со скидкой ...">
            <a:extLst>
              <a:ext uri="{FF2B5EF4-FFF2-40B4-BE49-F238E27FC236}">
                <a16:creationId xmlns:a16="http://schemas.microsoft.com/office/drawing/2014/main" id="{16F29741-7EF4-48F4-8433-4DE9A32F0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45" y="2738680"/>
            <a:ext cx="2285955" cy="133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516886"/>
              </p:ext>
            </p:extLst>
          </p:nvPr>
        </p:nvGraphicFramePr>
        <p:xfrm>
          <a:off x="285720" y="2643182"/>
          <a:ext cx="6858048" cy="1380502"/>
        </p:xfrm>
        <a:graphic>
          <a:graphicData uri="http://schemas.openxmlformats.org/drawingml/2006/table">
            <a:tbl>
              <a:tblPr/>
              <a:tblGrid>
                <a:gridCol w="5214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13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К2-  Коефіцієнт</a:t>
                      </a:r>
                      <a:r>
                        <a:rPr lang="uk-UA" sz="14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uk-UA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що враховує умови страхування</a:t>
                      </a:r>
                      <a:endParaRPr lang="ru-RU" sz="1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139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Умови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(К2)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890">
                <a:tc>
                  <a:txBody>
                    <a:bodyPr/>
                    <a:lstStyle/>
                    <a:p>
                      <a:pPr marR="1790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Рідкі випадки порушень професійних зобов’язань (3 порушення за останні 5 років, що передують року укладення договору страхування)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2,50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9667">
                <a:tc>
                  <a:txBody>
                    <a:bodyPr/>
                    <a:lstStyle/>
                    <a:p>
                      <a:pPr marR="1803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Немає відомостей про надійність Страхувальника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667">
                <a:tc>
                  <a:txBody>
                    <a:bodyPr/>
                    <a:lstStyle/>
                    <a:p>
                      <a:pPr marR="18034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Порушень та дисциплінарних стягнень не було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212087"/>
              </p:ext>
            </p:extLst>
          </p:nvPr>
        </p:nvGraphicFramePr>
        <p:xfrm>
          <a:off x="214282" y="4429132"/>
          <a:ext cx="4000528" cy="1412978"/>
        </p:xfrm>
        <a:graphic>
          <a:graphicData uri="http://schemas.openxmlformats.org/drawingml/2006/table">
            <a:tbl>
              <a:tblPr/>
              <a:tblGrid>
                <a:gridCol w="242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К3- Коефіцієнт, що враховує досвід роботи Страхувальника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1200" i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Умови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(К3)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9335">
                <a:tc>
                  <a:txBody>
                    <a:bodyPr/>
                    <a:lstStyle/>
                    <a:p>
                      <a:pPr marR="1790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До 1 року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1,20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335">
                <a:tc>
                  <a:txBody>
                    <a:bodyPr/>
                    <a:lstStyle/>
                    <a:p>
                      <a:pPr marR="1790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Від 1 року до 2 років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1,10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9335">
                <a:tc>
                  <a:txBody>
                    <a:bodyPr/>
                    <a:lstStyle/>
                    <a:p>
                      <a:pPr marR="1790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Від 2 до 5 років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335">
                <a:tc>
                  <a:txBody>
                    <a:bodyPr/>
                    <a:lstStyle/>
                    <a:p>
                      <a:pPr marR="17907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Більше 5 років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7907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689534"/>
              </p:ext>
            </p:extLst>
          </p:nvPr>
        </p:nvGraphicFramePr>
        <p:xfrm>
          <a:off x="4572000" y="4238878"/>
          <a:ext cx="4000528" cy="1616043"/>
        </p:xfrm>
        <a:graphic>
          <a:graphicData uri="http://schemas.openxmlformats.org/drawingml/2006/table">
            <a:tbl>
              <a:tblPr/>
              <a:tblGrid>
                <a:gridCol w="2500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6717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 spc="-2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К4- Коефіцієнт, що враховує успішно завершенні процедури банкрутства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39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Кількість успішно завершених процедур банкрутства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(К4)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982"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1,20</a:t>
                      </a:r>
                      <a:endParaRPr lang="ru-RU" sz="12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982"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1 до 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2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982"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5 до 10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0,90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982">
                <a:tc>
                  <a:txBody>
                    <a:bodyPr/>
                    <a:lstStyle/>
                    <a:p>
                      <a:pPr marL="457200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Більше 10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0,70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1F0FC8-A567-4DA3-ACC7-1528065E1FBD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684847"/>
              </p:ext>
            </p:extLst>
          </p:nvPr>
        </p:nvGraphicFramePr>
        <p:xfrm>
          <a:off x="285720" y="857232"/>
          <a:ext cx="8072494" cy="1583566"/>
        </p:xfrm>
        <a:graphic>
          <a:graphicData uri="http://schemas.openxmlformats.org/drawingml/2006/table">
            <a:tbl>
              <a:tblPr/>
              <a:tblGrid>
                <a:gridCol w="6072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7866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40448">
                <a:tc gridSpan="12">
                  <a:txBody>
                    <a:bodyPr/>
                    <a:lstStyle/>
                    <a:p>
                      <a:pPr marL="21590" algn="l">
                        <a:lnSpc>
                          <a:spcPct val="110000"/>
                        </a:lnSpc>
                        <a:spcAft>
                          <a:spcPts val="0"/>
                        </a:spcAft>
                        <a:tabLst>
                          <a:tab pos="2345690" algn="l"/>
                        </a:tabLst>
                      </a:pPr>
                      <a:r>
                        <a:rPr lang="uk-UA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К1- Коефіцієнт короткостроковості </a:t>
                      </a:r>
                      <a:endParaRPr lang="ru-RU" sz="1400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874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Строк дії Договору страхування (в місяцях*)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748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1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3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4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6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7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8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9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10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до 11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874">
                <a:tc gridSpan="12"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від річного страхового тарифу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748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0,30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0,35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0,45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0,50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0,55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0,65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0,70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0,80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0,85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0,90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0,95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1,00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874">
                <a:tc gridSpan="12">
                  <a:txBody>
                    <a:bodyPr/>
                    <a:lstStyle/>
                    <a:p>
                      <a:pPr marL="342900" lvl="0" indent="-34290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цьому страховий внесок за неповний місяць страхування сплачується як за повний.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412" marR="6541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950"/>
            <a:ext cx="9144000" cy="533400"/>
          </a:xfrm>
        </p:spPr>
        <p:txBody>
          <a:bodyPr/>
          <a:lstStyle/>
          <a:p>
            <a:pPr algn="ctr"/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Коригуючі коефіцієнти до розрахункового страхового тарифу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BDC5A3F9-9D07-41EE-8F24-FB822F6806D8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87F0BCEF-60F0-4080-A225-682B5393073D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B2CAC1D3-3523-44BB-9B25-23C4DC773D55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4ECF8E6-573A-47EC-94BC-BF51298B1F68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C83AC76D-8406-4DBA-8CF9-B8D49DCA208C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7724537"/>
              </p:ext>
            </p:extLst>
          </p:nvPr>
        </p:nvGraphicFramePr>
        <p:xfrm>
          <a:off x="298659" y="822471"/>
          <a:ext cx="4357718" cy="2410460"/>
        </p:xfrm>
        <a:graphic>
          <a:graphicData uri="http://schemas.openxmlformats.org/drawingml/2006/table">
            <a:tbl>
              <a:tblPr/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5900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К5- Коефіцієнт, що враховує умови страхування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Франшиза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(умовна, безумовна, %)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 spc="-2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(К5)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при безумовній франшизі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 spc="-2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(К5)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при умовній франшизі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1,0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2,5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0,92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0,93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5,0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0,89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7,5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0,88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10,0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0,81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15,0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0,75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0,83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9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20,0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0,70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060494"/>
              </p:ext>
            </p:extLst>
          </p:nvPr>
        </p:nvGraphicFramePr>
        <p:xfrm>
          <a:off x="5214942" y="623660"/>
          <a:ext cx="3286148" cy="2524086"/>
        </p:xfrm>
        <a:graphic>
          <a:graphicData uri="http://schemas.openxmlformats.org/drawingml/2006/table">
            <a:tbl>
              <a:tblPr/>
              <a:tblGrid>
                <a:gridCol w="1643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 spc="-2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К6- Коефіцієнт, що враховує кількість пред'явлених  позовів й/або претензій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669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Кількість пред'явлених  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позовів й/або претензій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(К6)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немає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1,00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5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1,10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1,50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Більше 2</a:t>
                      </a:r>
                      <a:endParaRPr lang="ru-RU" sz="12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приймається на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292007"/>
              </p:ext>
            </p:extLst>
          </p:nvPr>
        </p:nvGraphicFramePr>
        <p:xfrm>
          <a:off x="321452" y="3369156"/>
          <a:ext cx="6096000" cy="1578380"/>
        </p:xfrm>
        <a:graphic>
          <a:graphicData uri="http://schemas.openxmlformats.org/drawingml/2006/table">
            <a:tbl>
              <a:tblPr/>
              <a:tblGrid>
                <a:gridCol w="5072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1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7106">
                <a:tc gridSpan="2"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4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К7- Коефіцієнт, що враховує умови страхування</a:t>
                      </a:r>
                      <a:endParaRPr lang="ru-RU" sz="1400" i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274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Умови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b="1" i="1" spc="-2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Коефіцієнт (К7)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R="18034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Укладення договору страхування на 2-й рік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0,95</a:t>
                      </a:r>
                      <a:endParaRPr lang="ru-RU" sz="1200" i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R="18034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Укладення договору страхування на 3-й рік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0,90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R="18034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Укладення договору страхування на 4-й рік страхування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0,85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R="18034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Укладення договору страхування на 5-й рік страхування та більше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uk-UA" sz="1200" i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</a:rPr>
                        <a:t>0,75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8659" y="556345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/>
              <a:t> </a:t>
            </a:r>
            <a:r>
              <a:rPr lang="uk-UA" sz="1400" b="1" i="1" u="sng" dirty="0">
                <a:solidFill>
                  <a:srgbClr val="DE0000"/>
                </a:solidFill>
              </a:rPr>
              <a:t>!!!Будь-які інші умови страхування обов’язково погоджуються письмово з Департаментом  методології, андерайтингу та комунікацій !!!</a:t>
            </a:r>
            <a:endParaRPr lang="ru-RU" sz="1400" dirty="0">
              <a:solidFill>
                <a:srgbClr val="DE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52" y="5001006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u="sng" dirty="0"/>
              <a:t>Порядок визначення розрахункового страхового тарифу (Т):</a:t>
            </a:r>
          </a:p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Т = Т(</a:t>
            </a:r>
            <a:r>
              <a:rPr lang="uk-UA" b="1" dirty="0">
                <a:solidFill>
                  <a:srgbClr val="FF0000"/>
                </a:solidFill>
              </a:rPr>
              <a:t>базовий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К1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К2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К3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К4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К5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К6 </a:t>
            </a:r>
            <a:r>
              <a:rPr lang="ru-RU" b="1" dirty="0" err="1">
                <a:solidFill>
                  <a:srgbClr val="FF0000"/>
                </a:solidFill>
              </a:rPr>
              <a:t>х</a:t>
            </a:r>
            <a:r>
              <a:rPr lang="ru-RU" b="1" dirty="0">
                <a:solidFill>
                  <a:srgbClr val="FF0000"/>
                </a:solidFill>
              </a:rPr>
              <a:t> К7</a:t>
            </a:r>
            <a:endParaRPr lang="uk-UA" b="1" u="sng" dirty="0">
              <a:solidFill>
                <a:srgbClr val="FF0000"/>
              </a:solidFill>
            </a:endParaRPr>
          </a:p>
          <a:p>
            <a:endParaRPr lang="ru-RU" dirty="0"/>
          </a:p>
          <a:p>
            <a:pPr algn="just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339A868-771A-4200-A04A-22F7B06304F6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algn="ctr"/>
            <a:r>
              <a:rPr lang="uk-UA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Коригуючі коефіцієнти до розрахункового страхового тарифу </a:t>
            </a:r>
            <a:endParaRPr lang="ru-RU" sz="2200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89A3882-306F-45BE-B457-95B9AB75DC01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F71F8103-6A6C-4C05-A970-CC27DBBE6496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9C2ADF37-48EE-4B66-A51F-5B4B48A0994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A56249F9-320A-43B1-8254-86F8813F2217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83E2B22B-243B-4AF4-9EE4-8D4C2722BB97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02E3860B-CDD7-4A00-B962-7FA64E76DCA3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215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50927" y="4691910"/>
            <a:ext cx="7979075" cy="842218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uk-UA" sz="2215" b="1" i="1" dirty="0">
                <a:cs typeface="Times New Roman" pitchFamily="18" charset="0"/>
              </a:rPr>
              <a:t>Тел.: (044) 277-21-21 </a:t>
            </a:r>
            <a:r>
              <a:rPr lang="uk-UA" sz="738" b="1" i="1" dirty="0">
                <a:cs typeface="Times New Roman" pitchFamily="18" charset="0"/>
              </a:rPr>
              <a:t>(багатоканальний)</a:t>
            </a:r>
          </a:p>
          <a:p>
            <a:pPr marL="316531" indent="-316531">
              <a:spcBef>
                <a:spcPct val="20000"/>
              </a:spcBef>
              <a:buSzPct val="130000"/>
              <a:defRPr/>
            </a:pPr>
            <a:r>
              <a:rPr lang="en-US" sz="2215" b="1" i="1" dirty="0">
                <a:cs typeface="Times New Roman" pitchFamily="18" charset="0"/>
              </a:rPr>
              <a:t>e</a:t>
            </a:r>
            <a:r>
              <a:rPr lang="uk-UA" sz="2215" b="1" i="1" dirty="0">
                <a:cs typeface="Times New Roman" pitchFamily="18" charset="0"/>
              </a:rPr>
              <a:t>-mail: </a:t>
            </a:r>
            <a:r>
              <a:rPr lang="uk-UA" sz="2215" b="1" i="1" dirty="0" err="1">
                <a:cs typeface="Times New Roman" pitchFamily="18" charset="0"/>
              </a:rPr>
              <a:t>info</a:t>
            </a:r>
            <a:r>
              <a:rPr lang="uk-UA" sz="2215" b="1" i="1" dirty="0">
                <a:cs typeface="Times New Roman" pitchFamily="18" charset="0"/>
              </a:rPr>
              <a:t>@</a:t>
            </a:r>
            <a:r>
              <a:rPr lang="uk-UA" sz="2215" b="1" i="1" dirty="0" err="1">
                <a:cs typeface="Times New Roman" pitchFamily="18" charset="0"/>
              </a:rPr>
              <a:t>bbs.com.ua</a:t>
            </a:r>
            <a:r>
              <a:rPr lang="uk-UA" sz="2215" b="1" i="1" dirty="0">
                <a:cs typeface="Times New Roman" pitchFamily="18" charset="0"/>
              </a:rPr>
              <a:t>  </a:t>
            </a: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endParaRPr lang="uk-UA" sz="1846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16531" indent="-316531" algn="r">
              <a:spcBef>
                <a:spcPct val="20000"/>
              </a:spcBef>
              <a:buSzPct val="130000"/>
              <a:defRPr/>
            </a:pPr>
            <a:r>
              <a:rPr lang="uk-UA" sz="2215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215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215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548" y="1055061"/>
            <a:ext cx="2571768" cy="93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475656" y="2967335"/>
            <a:ext cx="7084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0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6929486" cy="5000660"/>
          </a:xfrm>
        </p:spPr>
        <p:txBody>
          <a:bodyPr/>
          <a:lstStyle/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1. Методологічна база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2. Предмет та об'єкт Договору страхування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3. Страхувальник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4. Вигодонабувач</a:t>
            </a:r>
            <a:endParaRPr lang="ru-RU" sz="1600" b="1" i="1" dirty="0">
              <a:solidFill>
                <a:srgbClr val="002060"/>
              </a:solidFill>
            </a:endParaRP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5. Страхові ризики та Страхові випадки</a:t>
            </a:r>
            <a:endParaRPr lang="ru-RU" sz="1600" b="1" i="1" dirty="0">
              <a:solidFill>
                <a:srgbClr val="002060"/>
              </a:solidFill>
            </a:endParaRP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6. Страхова сума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7. Строк дії Договору. Територія дії Договору 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8. Порядок укладення договору страхування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9. Обставини, що мають істотне значення для оцінки ступеня страхового ризику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10. Базові річні страхові тарифи</a:t>
            </a:r>
            <a:r>
              <a:rPr lang="ru-RU" sz="1600" b="1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002060"/>
                </a:solidFill>
              </a:rPr>
              <a:t>при  страхуванні цивільно-правової відповідальності арбітражного</a:t>
            </a:r>
            <a:r>
              <a:rPr lang="ru-RU" sz="1600" b="1" i="1" dirty="0">
                <a:solidFill>
                  <a:srgbClr val="002060"/>
                </a:solidFill>
              </a:rPr>
              <a:t> </a:t>
            </a:r>
            <a:r>
              <a:rPr lang="uk-UA" sz="1600" b="1" i="1" dirty="0">
                <a:solidFill>
                  <a:srgbClr val="002060"/>
                </a:solidFill>
              </a:rPr>
              <a:t>керуючого</a:t>
            </a:r>
          </a:p>
          <a:p>
            <a:pPr marL="0" indent="0" algn="just" eaLnBrk="1" hangingPunct="1">
              <a:lnSpc>
                <a:spcPct val="114000"/>
              </a:lnSpc>
              <a:buFontTx/>
              <a:buNone/>
              <a:defRPr/>
            </a:pPr>
            <a:r>
              <a:rPr lang="uk-UA" sz="1600" b="1" i="1" dirty="0">
                <a:solidFill>
                  <a:srgbClr val="002060"/>
                </a:solidFill>
              </a:rPr>
              <a:t>11. Коригуючі коефіцієнти до розрахункового страхового тарифу </a:t>
            </a:r>
          </a:p>
          <a:p>
            <a:pPr eaLnBrk="1" hangingPunct="1">
              <a:lnSpc>
                <a:spcPct val="114000"/>
              </a:lnSpc>
              <a:buFontTx/>
              <a:buNone/>
              <a:defRPr/>
            </a:pPr>
            <a:endParaRPr lang="ru-RU" sz="1500" b="1" i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14000"/>
              </a:lnSpc>
              <a:buFontTx/>
              <a:buNone/>
              <a:defRPr/>
            </a:pPr>
            <a:endParaRPr lang="ru-RU" sz="1600" b="1" i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14000"/>
              </a:lnSpc>
              <a:buFontTx/>
              <a:buNone/>
              <a:defRPr/>
            </a:pPr>
            <a:endParaRPr lang="ru-RU" sz="1950" b="1" i="1" dirty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14000"/>
              </a:lnSpc>
              <a:buFontTx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eaLnBrk="1" hangingPunct="1">
              <a:lnSpc>
                <a:spcPct val="114000"/>
              </a:lnSpc>
              <a:buFontTx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 eaLnBrk="1" hangingPunct="1">
              <a:buFontTx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 eaLnBrk="1" hangingPunct="1">
              <a:buFontTx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  <a:p>
            <a:pPr marL="342900" indent="-342900" eaLnBrk="1" hangingPunct="1">
              <a:buFontTx/>
              <a:buNone/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3a27af300430631335266b0f75118bbc.wix_mp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18480">
            <a:off x="5529276" y="931651"/>
            <a:ext cx="3371859" cy="2528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D15AFB2-FA9D-4817-A94C-E353B82C9F62}"/>
              </a:ext>
            </a:extLst>
          </p:cNvPr>
          <p:cNvSpPr/>
          <p:nvPr/>
        </p:nvSpPr>
        <p:spPr>
          <a:xfrm>
            <a:off x="0" y="19436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0" y="19436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70000"/>
              </a:lnSpc>
              <a:defRPr/>
            </a:pP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Зміст презентації</a:t>
            </a:r>
            <a:r>
              <a:rPr lang="en-US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ru-RU" sz="31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61C10F8B-2261-4936-B944-BAB841B573B0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DCD5CF6B-7AF6-44A1-BA69-AC2F73289BB9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01F42B29-2A9A-4086-A1CA-8B90A94970CD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5264E045-2142-44A5-9069-EB5B5EF7101F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E91F06AF-5993-46D8-8D99-9EEC6CC636D3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4"/>
          <p:cNvSpPr>
            <a:spLocks noChangeArrowheads="1"/>
          </p:cNvSpPr>
          <p:nvPr/>
        </p:nvSpPr>
        <p:spPr bwMode="auto">
          <a:xfrm>
            <a:off x="2600330" y="2509526"/>
            <a:ext cx="3943340" cy="122185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r>
              <a:rPr lang="ru-RU" sz="1200" b="1" dirty="0" err="1">
                <a:latin typeface="+mn-lt"/>
              </a:rPr>
              <a:t>Загальн</a:t>
            </a:r>
            <a:r>
              <a:rPr lang="uk-UA" sz="1200" b="1" dirty="0">
                <a:latin typeface="+mn-lt"/>
              </a:rPr>
              <a:t>і</a:t>
            </a:r>
            <a:r>
              <a:rPr lang="ru-RU" sz="1200" b="1" dirty="0">
                <a:latin typeface="+mn-lt"/>
              </a:rPr>
              <a:t> </a:t>
            </a:r>
            <a:r>
              <a:rPr lang="ru-RU" sz="1200" b="1" dirty="0" err="1">
                <a:latin typeface="+mn-lt"/>
              </a:rPr>
              <a:t>умови</a:t>
            </a:r>
            <a:r>
              <a:rPr lang="ru-RU" sz="1200" b="1" dirty="0">
                <a:latin typeface="+mn-lt"/>
              </a:rPr>
              <a:t> страхового продукту </a:t>
            </a:r>
          </a:p>
          <a:p>
            <a:pPr algn="ctr"/>
            <a:r>
              <a:rPr lang="ru-RU" sz="1200" b="1" dirty="0">
                <a:latin typeface="+mn-lt"/>
              </a:rPr>
              <a:t>«СТРАХУВАННЯ ВІДПОВІДАЛЬНОСТІ </a:t>
            </a:r>
          </a:p>
          <a:p>
            <a:pPr algn="ctr"/>
            <a:r>
              <a:rPr lang="ru-RU" sz="1200" b="1" dirty="0">
                <a:latin typeface="+mn-lt"/>
              </a:rPr>
              <a:t>ПЕРЕД ТРЕТІМИ ОСОБАМИ» (Код 002)</a:t>
            </a:r>
          </a:p>
        </p:txBody>
      </p:sp>
      <p:sp>
        <p:nvSpPr>
          <p:cNvPr id="8" name="AutoShape 24"/>
          <p:cNvSpPr>
            <a:spLocks noChangeArrowheads="1"/>
          </p:cNvSpPr>
          <p:nvPr/>
        </p:nvSpPr>
        <p:spPr bwMode="auto">
          <a:xfrm>
            <a:off x="2933200" y="888664"/>
            <a:ext cx="3277598" cy="122185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600" b="1" dirty="0">
                <a:latin typeface="+mn-lt"/>
              </a:rPr>
              <a:t>Закон України </a:t>
            </a:r>
            <a:endParaRPr lang="en-US" sz="1600" b="1" dirty="0">
              <a:latin typeface="+mn-lt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«</a:t>
            </a:r>
            <a:r>
              <a:rPr lang="uk-UA" sz="1600" b="1" dirty="0">
                <a:latin typeface="+mn-lt"/>
              </a:rPr>
              <a:t>Про страхування</a:t>
            </a:r>
            <a:r>
              <a:rPr lang="ru-RU" sz="1600" b="1" dirty="0">
                <a:latin typeface="+mn-lt"/>
              </a:rPr>
              <a:t>»</a:t>
            </a:r>
            <a:endParaRPr lang="ru-RU" sz="1600" dirty="0">
              <a:latin typeface="+mn-lt"/>
            </a:endParaRPr>
          </a:p>
        </p:txBody>
      </p:sp>
      <p:pic>
        <p:nvPicPr>
          <p:cNvPr id="14" name="Рисунок 13" descr="images (5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7427" y="2708920"/>
            <a:ext cx="2143125" cy="2133600"/>
          </a:xfrm>
          <a:prstGeom prst="rect">
            <a:avLst/>
          </a:prstGeom>
        </p:spPr>
      </p:pic>
      <p:pic>
        <p:nvPicPr>
          <p:cNvPr id="15" name="Рисунок 14" descr="images (5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92035" y="2708920"/>
            <a:ext cx="2143125" cy="21336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E96F231-6A75-426D-8AA1-D647EE19F6AB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723900" y="25950"/>
            <a:ext cx="7696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70000"/>
              </a:lnSpc>
              <a:defRPr/>
            </a:pPr>
            <a:r>
              <a:rPr lang="uk-UA" sz="31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Методологічна база</a:t>
            </a:r>
            <a:endParaRPr lang="ru-RU" sz="31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33D3FCAD-6273-4EFC-A8BB-2DDDE7FDB968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05964088-17C4-4298-B1F2-844EBDA4390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D964F563-DFF5-4A4B-B155-8A8F64BFB21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1EB8C0EC-1F80-40E5-A46D-88E85DF66AB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84F76CD2-E798-4245-BA27-70CABCF51CC1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AutoShape 24">
            <a:extLst>
              <a:ext uri="{FF2B5EF4-FFF2-40B4-BE49-F238E27FC236}">
                <a16:creationId xmlns:a16="http://schemas.microsoft.com/office/drawing/2014/main" id="{CCC17CD6-3AF0-4108-AD8B-3AF4BF290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450" y="4146253"/>
            <a:ext cx="3381099" cy="122185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bg2">
                  <a:lumMod val="40000"/>
                  <a:lumOff val="60000"/>
                </a:schemeClr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/>
            <a:r>
              <a:rPr lang="uk-UA" sz="1200" b="1" dirty="0">
                <a:latin typeface="+mn-lt"/>
              </a:rPr>
              <a:t>Інформаційний документ </a:t>
            </a:r>
          </a:p>
          <a:p>
            <a:pPr algn="ctr"/>
            <a:r>
              <a:rPr lang="uk-UA" sz="1200" b="1" dirty="0">
                <a:latin typeface="+mn-lt"/>
              </a:rPr>
              <a:t>про стандартний страховий продукт</a:t>
            </a:r>
            <a:endParaRPr lang="ru-RU" sz="1200" b="1" dirty="0">
              <a:latin typeface="+mn-lt"/>
            </a:endParaRPr>
          </a:p>
          <a:p>
            <a:pPr algn="ctr"/>
            <a:r>
              <a:rPr lang="ru-RU" sz="1200" b="1" dirty="0">
                <a:latin typeface="+mn-lt"/>
              </a:rPr>
              <a:t>«Страхування </a:t>
            </a:r>
            <a:r>
              <a:rPr lang="ru-RU" sz="1200" b="1" dirty="0" err="1">
                <a:latin typeface="+mn-lt"/>
              </a:rPr>
              <a:t>цивільно-правової</a:t>
            </a:r>
            <a:r>
              <a:rPr lang="ru-RU" sz="1200" b="1" dirty="0">
                <a:latin typeface="+mn-lt"/>
              </a:rPr>
              <a:t> </a:t>
            </a:r>
          </a:p>
          <a:p>
            <a:pPr algn="ctr"/>
            <a:r>
              <a:rPr lang="ru-RU" sz="1200" b="1" dirty="0" err="1">
                <a:latin typeface="+mn-lt"/>
              </a:rPr>
              <a:t>відповідальності</a:t>
            </a:r>
            <a:r>
              <a:rPr lang="ru-RU" sz="1200" b="1" dirty="0">
                <a:latin typeface="+mn-lt"/>
              </a:rPr>
              <a:t> </a:t>
            </a:r>
            <a:r>
              <a:rPr lang="ru-RU" sz="1200" b="1" dirty="0" err="1">
                <a:latin typeface="+mn-lt"/>
              </a:rPr>
              <a:t>арбітражного</a:t>
            </a:r>
            <a:r>
              <a:rPr lang="ru-RU" sz="1200" b="1" dirty="0">
                <a:latin typeface="+mn-lt"/>
              </a:rPr>
              <a:t> </a:t>
            </a:r>
            <a:r>
              <a:rPr lang="ru-RU" sz="1200" b="1" dirty="0" err="1">
                <a:latin typeface="+mn-lt"/>
              </a:rPr>
              <a:t>керуючого</a:t>
            </a:r>
            <a:r>
              <a:rPr lang="ru-RU" sz="1200" b="1" dirty="0">
                <a:latin typeface="+mn-lt"/>
              </a:rPr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43438" y="2643182"/>
            <a:ext cx="2643206" cy="292893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endParaRPr lang="uk-UA" sz="1800" dirty="0"/>
          </a:p>
          <a:p>
            <a:pPr>
              <a:lnSpc>
                <a:spcPct val="90000"/>
              </a:lnSpc>
              <a:defRPr/>
            </a:pPr>
            <a:endParaRPr lang="uk-UA" sz="1800" dirty="0"/>
          </a:p>
          <a:p>
            <a:pPr>
              <a:defRPr/>
            </a:pP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11929" y="1550429"/>
            <a:ext cx="8339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err="1">
                <a:solidFill>
                  <a:srgbClr val="FF0000"/>
                </a:solidFill>
              </a:rPr>
              <a:t>Об’єктом</a:t>
            </a:r>
            <a:r>
              <a:rPr lang="ru-RU" sz="1600" b="1" dirty="0">
                <a:solidFill>
                  <a:srgbClr val="FF0000"/>
                </a:solidFill>
              </a:rPr>
              <a:t> страхування </a:t>
            </a:r>
            <a:r>
              <a:rPr lang="ru-RU" sz="1600" dirty="0"/>
              <a:t>є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Страхувальника</a:t>
            </a:r>
            <a:r>
              <a:rPr lang="ru-RU" sz="1600" dirty="0"/>
              <a:t> за </a:t>
            </a:r>
            <a:r>
              <a:rPr lang="ru-RU" sz="1600" dirty="0" err="1"/>
              <a:t>заподіяну</a:t>
            </a:r>
            <a:r>
              <a:rPr lang="ru-RU" sz="1600" dirty="0"/>
              <a:t> шкоду </a:t>
            </a:r>
            <a:r>
              <a:rPr lang="ru-RU" sz="1600" dirty="0" err="1"/>
              <a:t>особі</a:t>
            </a:r>
            <a:r>
              <a:rPr lang="ru-RU" sz="1600" dirty="0"/>
              <a:t> (чи </a:t>
            </a:r>
            <a:r>
              <a:rPr lang="ru-RU" sz="1600" dirty="0" err="1"/>
              <a:t>Третій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)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майну </a:t>
            </a:r>
            <a:r>
              <a:rPr lang="uk-UA" sz="1600" dirty="0"/>
              <a:t>внаслідок здійснення своєї професійної діяльності арбітражного керуючого.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65410" y="2634381"/>
            <a:ext cx="6179387" cy="36625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uk-UA" sz="1600" b="1" i="1" dirty="0"/>
              <a:t>За Договором може бути застрахована відповідальність </a:t>
            </a:r>
            <a:r>
              <a:rPr lang="uk-UA" sz="1600" b="1" i="1" u="sng" dirty="0"/>
              <a:t>тільки арбітражного керуючого </a:t>
            </a:r>
            <a:r>
              <a:rPr lang="uk-UA" sz="1600" b="1" i="1" dirty="0"/>
              <a:t>(розпорядника майна, керуючого санацією, ліквідатора) який є фізичною особою – суб’єктом  підприємницької діяльності.</a:t>
            </a:r>
          </a:p>
          <a:p>
            <a:endParaRPr lang="uk-UA" sz="1000" b="1" dirty="0">
              <a:solidFill>
                <a:srgbClr val="C00000"/>
              </a:solidFill>
            </a:endParaRPr>
          </a:p>
          <a:p>
            <a:r>
              <a:rPr lang="uk-UA" sz="1600" b="1" dirty="0">
                <a:solidFill>
                  <a:srgbClr val="C00000"/>
                </a:solidFill>
              </a:rPr>
              <a:t>Арбітражний керуючий повинен </a:t>
            </a:r>
            <a:r>
              <a:rPr lang="uk-UA" sz="1600" b="1" dirty="0" err="1">
                <a:solidFill>
                  <a:srgbClr val="C00000"/>
                </a:solidFill>
              </a:rPr>
              <a:t>обов</a:t>
            </a:r>
            <a:r>
              <a:rPr lang="en-US" sz="1600" b="1" dirty="0">
                <a:solidFill>
                  <a:srgbClr val="C00000"/>
                </a:solidFill>
              </a:rPr>
              <a:t>’</a:t>
            </a:r>
            <a:r>
              <a:rPr lang="uk-UA" sz="1600" b="1" dirty="0" err="1">
                <a:solidFill>
                  <a:srgbClr val="C00000"/>
                </a:solidFill>
              </a:rPr>
              <a:t>язково</a:t>
            </a:r>
            <a:r>
              <a:rPr lang="uk-UA" sz="1600" b="1" dirty="0">
                <a:solidFill>
                  <a:srgbClr val="C00000"/>
                </a:solidFill>
              </a:rPr>
              <a:t> мати :</a:t>
            </a:r>
          </a:p>
          <a:p>
            <a:endParaRPr lang="uk-UA" sz="1000" b="1" i="1" dirty="0">
              <a:ln w="1905"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uk-UA" sz="1600" b="1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вищу юридичну або економічну освіту;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uk-UA" sz="1000" b="1" i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uk-UA" sz="1600" b="1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свідоцтво про право здійснення діяльності арбітражного керуючого(розпорядника майна, керуючого санацією, ліквідатора);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uk-UA" sz="1000" b="1" i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uk-UA" sz="1600" b="1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діяти на підставі рішення господарського суду, володіти спеціальними знаннями та не бути зацікавленою особою щодо боржника і кредиторів.</a:t>
            </a:r>
            <a:endParaRPr lang="ru-RU" sz="1600" b="1" i="1" dirty="0">
              <a:solidFill>
                <a:srgbClr val="FF0000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339916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1290">
            <a:off x="6728818" y="4704734"/>
            <a:ext cx="210502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109464.jpg"/>
          <p:cNvPicPr>
            <a:picLocks noChangeAspect="1"/>
          </p:cNvPicPr>
          <p:nvPr/>
        </p:nvPicPr>
        <p:blipFill>
          <a:blip r:embed="rId4" cstate="print"/>
          <a:srcRect r="13912" b="7234"/>
          <a:stretch>
            <a:fillRect/>
          </a:stretch>
        </p:blipFill>
        <p:spPr>
          <a:xfrm rot="698300">
            <a:off x="6665488" y="2540663"/>
            <a:ext cx="2231681" cy="1850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4E0926E-2B14-4139-B6CF-8BBE46AD6608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7" y="25950"/>
            <a:ext cx="8501062" cy="533400"/>
          </a:xfrm>
        </p:spPr>
        <p:txBody>
          <a:bodyPr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та об'єкт Договору страхування</a:t>
            </a:r>
            <a:endParaRPr lang="ru-RU" sz="2800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6A63FC43-FF1A-40B5-B6AA-EA42F82B2152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5B258ED2-6A2C-41C3-9346-2FD9C3FAD58E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AEFEFCE1-BF3D-41AE-8B6F-BCDC8FA9790E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64327B76-2F2F-4872-A4D5-121C7AD990AD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5FB11DB-D281-43B5-8FB0-86534D9E14CF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3A63F7F-5ABF-4A10-88BF-EB00F37A5FF2}"/>
              </a:ext>
            </a:extLst>
          </p:cNvPr>
          <p:cNvSpPr txBox="1"/>
          <p:nvPr/>
        </p:nvSpPr>
        <p:spPr>
          <a:xfrm>
            <a:off x="228252" y="604572"/>
            <a:ext cx="83390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Предметом Договору страхування </a:t>
            </a:r>
            <a:r>
              <a:rPr lang="ru-RU" dirty="0"/>
              <a:t>є передача </a:t>
            </a:r>
            <a:r>
              <a:rPr lang="ru-RU" dirty="0" err="1"/>
              <a:t>Страхувальником</a:t>
            </a:r>
            <a:r>
              <a:rPr lang="ru-RU" dirty="0"/>
              <a:t> за плату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пов’язаного</a:t>
            </a:r>
            <a:r>
              <a:rPr lang="ru-RU" dirty="0"/>
              <a:t> з </a:t>
            </a:r>
            <a:r>
              <a:rPr lang="ru-RU" dirty="0" err="1"/>
              <a:t>об’єктом</a:t>
            </a:r>
            <a:r>
              <a:rPr lang="ru-RU" dirty="0"/>
              <a:t> страхування, Страховику на </a:t>
            </a:r>
            <a:r>
              <a:rPr lang="ru-RU" dirty="0" err="1"/>
              <a:t>умовах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Договором Страхування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l3basoib2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70750" y="1628800"/>
            <a:ext cx="1796598" cy="3044047"/>
          </a:xfrm>
          <a:prstGeom prst="rect">
            <a:avLst/>
          </a:prstGeom>
        </p:spPr>
      </p:pic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7236296" y="1000125"/>
            <a:ext cx="1907704" cy="4013051"/>
          </a:xfrm>
        </p:spPr>
        <p:txBody>
          <a:bodyPr/>
          <a:lstStyle/>
          <a:p>
            <a:pPr algn="ctr">
              <a:buFontTx/>
              <a:buNone/>
            </a:pPr>
            <a:endParaRPr lang="ru-RU" sz="2000" dirty="0"/>
          </a:p>
          <a:p>
            <a:pPr>
              <a:lnSpc>
                <a:spcPct val="90000"/>
              </a:lnSpc>
              <a:buFontTx/>
              <a:buNone/>
            </a:pPr>
            <a:endParaRPr lang="uk-UA" sz="1800" dirty="0"/>
          </a:p>
          <a:p>
            <a:pPr>
              <a:lnSpc>
                <a:spcPct val="90000"/>
              </a:lnSpc>
              <a:buFontTx/>
              <a:buNone/>
            </a:pPr>
            <a:endParaRPr lang="uk-UA" sz="1800" dirty="0"/>
          </a:p>
          <a:p>
            <a:pPr>
              <a:lnSpc>
                <a:spcPct val="90000"/>
              </a:lnSpc>
            </a:pPr>
            <a:endParaRPr lang="uk-UA" sz="1800" dirty="0"/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3308" y="833274"/>
            <a:ext cx="6985030" cy="6024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</a:pPr>
            <a:r>
              <a:rPr lang="uk-UA" b="1" i="1" dirty="0">
                <a:solidFill>
                  <a:srgbClr val="C00000"/>
                </a:solidFill>
              </a:rPr>
              <a:t>Страхувальник</a:t>
            </a:r>
            <a:r>
              <a:rPr lang="uk-UA" b="1" i="1" dirty="0"/>
              <a:t> </a:t>
            </a:r>
            <a:r>
              <a:rPr lang="uk-UA" b="1" dirty="0"/>
              <a:t>– </a:t>
            </a:r>
            <a:r>
              <a:rPr lang="uk-UA" dirty="0"/>
              <a:t>дієздатна фізична особа, яка уклала зі Страховиком договір страхування, а саме: </a:t>
            </a:r>
            <a:r>
              <a:rPr lang="uk-UA" b="1" dirty="0">
                <a:solidFill>
                  <a:srgbClr val="FF0000"/>
                </a:solidFill>
              </a:rPr>
              <a:t>тільки арбітражний керуючий.</a:t>
            </a:r>
          </a:p>
          <a:p>
            <a:pPr algn="just">
              <a:spcBef>
                <a:spcPts val="300"/>
              </a:spcBef>
            </a:pPr>
            <a:endParaRPr lang="uk-UA" b="1" i="1" dirty="0"/>
          </a:p>
          <a:p>
            <a:pPr algn="just"/>
            <a:r>
              <a:rPr lang="uk-UA" b="1" i="1" dirty="0">
                <a:solidFill>
                  <a:srgbClr val="C00000"/>
                </a:solidFill>
              </a:rPr>
              <a:t>Арбітражний керуючий </a:t>
            </a:r>
            <a:r>
              <a:rPr lang="uk-UA" b="1" dirty="0"/>
              <a:t>- </a:t>
            </a:r>
            <a:r>
              <a:rPr lang="uk-UA" dirty="0"/>
              <a:t>фізична особа, призначена господарським судом у встановленому порядку в справі про банкрутство як розпорядник майна, керуючий санацією або ліквідатор з числа осіб, які отримали відповідне свідоцтво і внесені до Єдиного реєстру арбітражних керуючих (розпорядників майна, керуючих санацією, ліквідаторів) України. </a:t>
            </a:r>
            <a:endParaRPr lang="ru-RU" dirty="0"/>
          </a:p>
          <a:p>
            <a:pPr algn="just"/>
            <a:r>
              <a:rPr lang="uk-UA" dirty="0"/>
              <a:t>Право на здійснення діяльності арбітражного керуючого (розпорядника майна, керуючого санацією, ліквідатора) надається особі, яка отримала відповідне свідоцтво у порядку, встановленому цим Законом, та внесена до Єдиного реєстру арбітражних керуючих (розпорядників майна, керуючих санацією, ліквідаторів) України. </a:t>
            </a:r>
            <a:endParaRPr lang="ru-RU" dirty="0"/>
          </a:p>
          <a:p>
            <a:pPr algn="just"/>
            <a:r>
              <a:rPr lang="uk-UA" dirty="0"/>
              <a:t>Арбітражні керуючі є суб’єктами незалежної професійної діяльності.</a:t>
            </a:r>
          </a:p>
          <a:p>
            <a:pPr algn="just">
              <a:spcBef>
                <a:spcPts val="300"/>
              </a:spcBef>
            </a:pPr>
            <a:endParaRPr lang="uk-UA" b="1" dirty="0"/>
          </a:p>
          <a:p>
            <a:pPr algn="just">
              <a:spcBef>
                <a:spcPts val="300"/>
              </a:spcBef>
            </a:pPr>
            <a:endParaRPr lang="uk-UA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0B06DE6-9D6E-45A0-88F3-1D0DEEB333E0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338" y="0"/>
            <a:ext cx="7696200" cy="533400"/>
          </a:xfrm>
        </p:spPr>
        <p:txBody>
          <a:bodyPr/>
          <a:lstStyle/>
          <a:p>
            <a:pPr algn="ctr">
              <a:defRPr/>
            </a:pP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Страхувальник</a:t>
            </a:r>
            <a:endParaRPr lang="ru-RU" sz="2800" dirty="0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7FBF7FD3-1FCB-4F90-BEBA-D56A346289BA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6CEFF6FA-EA4B-4C80-9FFF-1F3E1EDE032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55549BE-BBDE-4683-887B-581B36D9FFF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F6525BC8-6333-4ABD-BD9A-19F1964F847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F1A84394-AAA0-495F-85F0-E60B36E8A97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14422"/>
            <a:ext cx="7704856" cy="2214578"/>
          </a:xfrm>
        </p:spPr>
        <p:txBody>
          <a:bodyPr/>
          <a:lstStyle/>
          <a:p>
            <a:pPr marL="12700" indent="-12700" algn="just">
              <a:buNone/>
            </a:pPr>
            <a:r>
              <a:rPr lang="uk-UA" b="1" i="1" dirty="0" err="1"/>
              <a:t>Вигодонабувачами</a:t>
            </a:r>
            <a:r>
              <a:rPr lang="uk-UA" i="1" dirty="0">
                <a:solidFill>
                  <a:srgbClr val="0070C0"/>
                </a:solidFill>
              </a:rPr>
              <a:t> </a:t>
            </a:r>
            <a:r>
              <a:rPr lang="uk-UA" i="1" dirty="0"/>
              <a:t>за договором страхування </a:t>
            </a:r>
            <a:r>
              <a:rPr lang="uk-UA" b="1" i="1" dirty="0"/>
              <a:t>є</a:t>
            </a:r>
            <a:r>
              <a:rPr lang="uk-UA" i="1" dirty="0"/>
              <a:t> </a:t>
            </a:r>
            <a:r>
              <a:rPr lang="uk-UA" b="1" i="1" dirty="0"/>
              <a:t>Треті особи</a:t>
            </a:r>
            <a:r>
              <a:rPr lang="uk-UA" i="1" dirty="0"/>
              <a:t>, а саме фізичні  та юридичні особи (або держава) – боржники або кредитори, яким було заподіяно фактичні прямі матеріальні збитки в результаті здійснення Страхувальником професійної діяльності. </a:t>
            </a:r>
            <a:br>
              <a:rPr lang="uk-UA" dirty="0"/>
            </a:br>
            <a:endParaRPr lang="ru-RU" dirty="0"/>
          </a:p>
        </p:txBody>
      </p:sp>
      <p:pic>
        <p:nvPicPr>
          <p:cNvPr id="4" name="Рисунок 3" descr="partnersh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429000"/>
            <a:ext cx="4857784" cy="3257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204A5F8-C839-49B8-9BC3-C3BB2A8AC7DA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9279" y="25950"/>
            <a:ext cx="8771053" cy="533400"/>
          </a:xfrm>
        </p:spPr>
        <p:txBody>
          <a:bodyPr/>
          <a:lstStyle/>
          <a:p>
            <a:pPr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Вигодонабувач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E3E35BE6-165E-48D9-9AC5-DAC159A73C54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1A32EB64-0709-4143-A925-15AB3FC27762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9B672A0F-C822-4C37-905E-B9B7999CF723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FA25774D-9DCA-4F89-8D5A-F9EA15BA914E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4B85ED44-9A79-4AEB-9810-95FEA8AD1D56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45129230_vzyatka58806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34353" y="302594"/>
            <a:ext cx="1782704" cy="1782704"/>
          </a:xfrm>
          <a:prstGeom prst="rect">
            <a:avLst/>
          </a:prstGeom>
        </p:spPr>
      </p:pic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286764" y="2005120"/>
            <a:ext cx="8136904" cy="3201090"/>
          </a:xfrm>
        </p:spPr>
        <p:txBody>
          <a:bodyPr/>
          <a:lstStyle/>
          <a:p>
            <a:pPr marL="20638" indent="339725"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Невиконання умов аукціонного продажу майна (пропуск строків подачі заявки, неправильне оформлення заявки тощо);</a:t>
            </a:r>
            <a:endParaRPr lang="ru-RU" sz="1400" dirty="0"/>
          </a:p>
          <a:p>
            <a:pPr marL="20638" indent="339725"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порушення порядку продажу майна боржника</a:t>
            </a:r>
            <a:r>
              <a:rPr lang="ru-RU" sz="1400" dirty="0"/>
              <a:t> </a:t>
            </a:r>
            <a:r>
              <a:rPr lang="uk-UA" sz="1400" dirty="0"/>
              <a:t>помилок при визначенні черговості вимог кредиторів;</a:t>
            </a:r>
            <a:endParaRPr lang="ru-RU" sz="1400" dirty="0"/>
          </a:p>
          <a:p>
            <a:pPr marL="20638" indent="339725"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перевищення повноважень під час укладення угод від імені боржника;</a:t>
            </a:r>
            <a:endParaRPr lang="ru-RU" sz="1400" dirty="0"/>
          </a:p>
          <a:p>
            <a:pPr marL="20638" indent="339725"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розголошення відомостей про матеріальне становище Третіх осіб, які стали відомі Страхувальнику (особі, відповідальність якої застрахована) у зв’язку з його професійною діяльністю;</a:t>
            </a:r>
            <a:endParaRPr lang="ru-RU" sz="1400" dirty="0"/>
          </a:p>
          <a:p>
            <a:pPr marL="20638" indent="339725"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неналежного виконання обов’язків по забезпеченню збереження/захисту майна, документів та інформації боржника;</a:t>
            </a:r>
          </a:p>
          <a:p>
            <a:pPr marL="20638" indent="339725" algn="just">
              <a:lnSpc>
                <a:spcPct val="12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uk-UA" sz="1400" dirty="0"/>
              <a:t>інших неумисних дій та помилок, що випливають із прав та обов’язків Страхувальника відповідно до законодавства та не є виключеннями із страхових випадків.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764" y="5317401"/>
            <a:ext cx="857047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uk-UA" sz="1400" b="1" i="1" u="sng" dirty="0">
                <a:solidFill>
                  <a:srgbClr val="C00000"/>
                </a:solidFill>
              </a:rPr>
              <a:t>Страховим випадком </a:t>
            </a:r>
            <a:r>
              <a:rPr lang="uk-UA" sz="1400" i="1" dirty="0">
                <a:solidFill>
                  <a:srgbClr val="C00000"/>
                </a:solidFill>
              </a:rPr>
              <a:t>є факт настання відповідальності Страхувальника за шкоду, нанесену майновим інтересам Третіх осіб внаслідок та під час здійснення Страхувальником своєї професійної діяльності за застрахованими ризиками, зазначеними в договорі страхування.</a:t>
            </a:r>
            <a:endParaRPr lang="ru-RU" sz="1400" i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3712510-99ED-4C82-BA6A-9BD9036B65BB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01" y="2361"/>
            <a:ext cx="8643998" cy="533400"/>
          </a:xfrm>
        </p:spPr>
        <p:txBody>
          <a:bodyPr/>
          <a:lstStyle/>
          <a:p>
            <a:pPr lvl="0"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Страхові ризики та Страхові випадки</a:t>
            </a:r>
            <a:endParaRPr lang="ru-RU" sz="2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2AA775-C365-4330-8829-965B09F411C1}"/>
              </a:ext>
            </a:extLst>
          </p:cNvPr>
          <p:cNvSpPr txBox="1"/>
          <p:nvPr/>
        </p:nvSpPr>
        <p:spPr>
          <a:xfrm>
            <a:off x="341656" y="621756"/>
            <a:ext cx="6992698" cy="14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indent="-12700" algn="just">
              <a:lnSpc>
                <a:spcPct val="130000"/>
              </a:lnSpc>
              <a:buNone/>
            </a:pPr>
            <a:r>
              <a:rPr lang="uk-UA" sz="1400" b="1" i="1" dirty="0">
                <a:solidFill>
                  <a:srgbClr val="C00000"/>
                </a:solidFill>
              </a:rPr>
              <a:t>Страховий ризик</a:t>
            </a:r>
            <a:r>
              <a:rPr lang="uk-UA" sz="1400" i="1" dirty="0">
                <a:solidFill>
                  <a:srgbClr val="C00000"/>
                </a:solidFill>
              </a:rPr>
              <a:t> </a:t>
            </a:r>
            <a:r>
              <a:rPr lang="uk-UA" sz="1400" i="1" dirty="0">
                <a:solidFill>
                  <a:srgbClr val="002060"/>
                </a:solidFill>
              </a:rPr>
              <a:t>– </a:t>
            </a:r>
            <a:r>
              <a:rPr lang="uk-UA" sz="1400" b="1" i="1" dirty="0"/>
              <a:t>подія, на випадок якої проводиться страхування і яка має ознаки ймовірності та випадковості настання, а саме випадкове нанесення, внаслідок неумисних дій та помилок, Страхувальником в процесі здійснення своєї професійної діяльності, шкоди майновим інтересам Третіх осіб, зокрема внаслідок наступних професійних ризиків:</a:t>
            </a:r>
            <a:endParaRPr lang="ru-RU" sz="1400" b="1" i="1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4AEB14DB-DD50-41DE-B42C-5E6CC10CE33B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01AE504B-D8F3-468F-B142-90F66711842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44078C89-CF37-4762-81C0-50D0F65C9103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F1099D83-0A4C-4AF4-94E6-1CC42ED3CAEB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48F6D896-B7A4-4B41-90AE-D80D4386090B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63712510-99ED-4C82-BA6A-9BD9036B65BB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12135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endParaRPr kumimoji="0" lang="ru-RU" sz="2215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01" y="2361"/>
            <a:ext cx="8643998" cy="533400"/>
          </a:xfrm>
        </p:spPr>
        <p:txBody>
          <a:bodyPr/>
          <a:lstStyle/>
          <a:p>
            <a:pPr lvl="0" algn="ctr"/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Страхові ризики та Страхові випадки</a:t>
            </a:r>
            <a:endParaRPr lang="ru-RU" sz="2800" b="1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4AEB14DB-DD50-41DE-B42C-5E6CC10CE33B}"/>
              </a:ext>
            </a:extLst>
          </p:cNvPr>
          <p:cNvGrpSpPr/>
          <p:nvPr/>
        </p:nvGrpSpPr>
        <p:grpSpPr>
          <a:xfrm>
            <a:off x="0" y="6705608"/>
            <a:ext cx="9144000" cy="152392"/>
            <a:chOff x="0" y="6741368"/>
            <a:chExt cx="9906000" cy="116632"/>
          </a:xfrm>
        </p:grpSpPr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01AE504B-D8F3-468F-B142-90F66711842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44078C89-CF37-4762-81C0-50D0F65C9103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F1099D83-0A4C-4AF4-94E6-1CC42ED3CAEB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48F6D896-B7A4-4B41-90AE-D80D4386090B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" name="Місце для вмісту 4">
            <a:extLst>
              <a:ext uri="{FF2B5EF4-FFF2-40B4-BE49-F238E27FC236}">
                <a16:creationId xmlns:a16="http://schemas.microsoft.com/office/drawing/2014/main" id="{8CEFECA0-9F6F-4BFA-9B15-719377EB2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1" y="1052736"/>
            <a:ext cx="8354447" cy="4038600"/>
          </a:xfrm>
        </p:spPr>
        <p:txBody>
          <a:bodyPr/>
          <a:lstStyle/>
          <a:p>
            <a:pPr marL="119062" indent="0">
              <a:buNone/>
            </a:pPr>
            <a:r>
              <a:rPr lang="ru-RU" sz="2000" b="1" dirty="0" err="1">
                <a:solidFill>
                  <a:srgbClr val="C00000"/>
                </a:solidFill>
              </a:rPr>
              <a:t>Вищезазначені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події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визнаються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страховим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випадком</a:t>
            </a:r>
            <a:endParaRPr lang="ru-RU" sz="2000" b="1" dirty="0">
              <a:solidFill>
                <a:srgbClr val="C00000"/>
              </a:solidFill>
            </a:endParaRPr>
          </a:p>
          <a:p>
            <a:pPr marL="119062" indent="0">
              <a:buNone/>
            </a:pPr>
            <a:r>
              <a:rPr lang="ru-RU" sz="2000" b="1" dirty="0">
                <a:solidFill>
                  <a:srgbClr val="C00000"/>
                </a:solidFill>
              </a:rPr>
              <a:t>за </a:t>
            </a:r>
            <a:r>
              <a:rPr lang="ru-RU" sz="2000" b="1" dirty="0" err="1">
                <a:solidFill>
                  <a:srgbClr val="C00000"/>
                </a:solidFill>
              </a:rPr>
              <a:t>сукупності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наступних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ознак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pPr marL="119062" indent="0">
              <a:buNone/>
            </a:pPr>
            <a:endParaRPr lang="ru-RU" sz="2000" b="1" dirty="0">
              <a:solidFill>
                <a:srgbClr val="C00000"/>
              </a:solidFill>
            </a:endParaRP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ru-RU" sz="1800" dirty="0" err="1"/>
              <a:t>Подія</a:t>
            </a:r>
            <a:r>
              <a:rPr lang="ru-RU" sz="1800" dirty="0"/>
              <a:t> </a:t>
            </a:r>
            <a:r>
              <a:rPr lang="ru-RU" sz="1800" dirty="0" err="1"/>
              <a:t>відбулася</a:t>
            </a:r>
            <a:r>
              <a:rPr lang="ru-RU" sz="1800" dirty="0"/>
              <a:t> </a:t>
            </a:r>
            <a:r>
              <a:rPr lang="ru-RU" sz="1800" dirty="0" err="1"/>
              <a:t>протягом</a:t>
            </a:r>
            <a:r>
              <a:rPr lang="ru-RU" sz="1800" dirty="0"/>
              <a:t> </a:t>
            </a:r>
            <a:r>
              <a:rPr lang="ru-RU" sz="1800" dirty="0" err="1"/>
              <a:t>дії</a:t>
            </a:r>
            <a:r>
              <a:rPr lang="ru-RU" sz="1800" dirty="0"/>
              <a:t> Договору страхування</a:t>
            </a:r>
          </a:p>
          <a:p>
            <a:pPr marL="119062" indent="0">
              <a:buNone/>
            </a:pPr>
            <a:r>
              <a:rPr lang="ru-RU" sz="1800" dirty="0"/>
              <a:t>та є </a:t>
            </a:r>
            <a:r>
              <a:rPr lang="ru-RU" sz="1800" dirty="0" err="1"/>
              <a:t>безпосереднім</a:t>
            </a:r>
            <a:r>
              <a:rPr lang="ru-RU" sz="1800" dirty="0"/>
              <a:t> </a:t>
            </a:r>
            <a:r>
              <a:rPr lang="ru-RU" sz="1800" dirty="0" err="1"/>
              <a:t>наслідком</a:t>
            </a:r>
            <a:r>
              <a:rPr lang="ru-RU" sz="1800" dirty="0"/>
              <a:t> </a:t>
            </a:r>
            <a:r>
              <a:rPr lang="ru-RU" sz="1800" dirty="0" err="1"/>
              <a:t>здійснення</a:t>
            </a:r>
            <a:r>
              <a:rPr lang="ru-RU" sz="1800" dirty="0"/>
              <a:t> </a:t>
            </a:r>
            <a:r>
              <a:rPr lang="ru-RU" sz="1800" dirty="0" err="1"/>
              <a:t>Страхувальником</a:t>
            </a:r>
            <a:endParaRPr lang="ru-RU" sz="1800" dirty="0"/>
          </a:p>
          <a:p>
            <a:pPr marL="119062" indent="0">
              <a:buNone/>
            </a:pPr>
            <a:r>
              <a:rPr lang="ru-RU" sz="1800" dirty="0" err="1"/>
              <a:t>Застрахованої</a:t>
            </a:r>
            <a:r>
              <a:rPr lang="ru-RU" sz="1800" dirty="0"/>
              <a:t> </a:t>
            </a:r>
            <a:r>
              <a:rPr lang="ru-RU" sz="1800" dirty="0" err="1"/>
              <a:t>діяльності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визначена</a:t>
            </a:r>
            <a:r>
              <a:rPr lang="ru-RU" sz="1800" dirty="0"/>
              <a:t> Договором страхування, яка </a:t>
            </a:r>
            <a:r>
              <a:rPr lang="ru-RU" sz="1800" dirty="0" err="1"/>
              <a:t>призвела</a:t>
            </a:r>
            <a:r>
              <a:rPr lang="ru-RU" sz="1800" dirty="0"/>
              <a:t> до </a:t>
            </a:r>
            <a:r>
              <a:rPr lang="ru-RU" sz="1800" dirty="0" err="1"/>
              <a:t>завдання</a:t>
            </a:r>
            <a:r>
              <a:rPr lang="ru-RU" sz="1800" dirty="0"/>
              <a:t> </a:t>
            </a:r>
            <a:r>
              <a:rPr lang="ru-RU" sz="1800" dirty="0" err="1"/>
              <a:t>майнової</a:t>
            </a:r>
            <a:r>
              <a:rPr lang="ru-RU" sz="1800" dirty="0"/>
              <a:t> </a:t>
            </a:r>
            <a:r>
              <a:rPr lang="ru-RU" sz="1800" dirty="0" err="1"/>
              <a:t>шкоди</a:t>
            </a:r>
            <a:r>
              <a:rPr lang="ru-RU" sz="1800" dirty="0"/>
              <a:t> </a:t>
            </a:r>
            <a:r>
              <a:rPr lang="ru-RU" sz="1800" dirty="0" err="1"/>
              <a:t>Третьої</a:t>
            </a:r>
            <a:r>
              <a:rPr lang="ru-RU" sz="1800" dirty="0"/>
              <a:t> особи.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ru-RU" sz="1800" dirty="0"/>
              <a:t>Факт </a:t>
            </a:r>
            <a:r>
              <a:rPr lang="ru-RU" sz="1800" dirty="0" err="1"/>
              <a:t>заподіяння</a:t>
            </a:r>
            <a:r>
              <a:rPr lang="ru-RU" sz="1800" dirty="0"/>
              <a:t> </a:t>
            </a:r>
            <a:r>
              <a:rPr lang="ru-RU" sz="1800" dirty="0" err="1"/>
              <a:t>шкоди</a:t>
            </a:r>
            <a:r>
              <a:rPr lang="ru-RU" sz="1800" dirty="0"/>
              <a:t> та/</a:t>
            </a:r>
            <a:r>
              <a:rPr lang="ru-RU" sz="1800" dirty="0" err="1"/>
              <a:t>або</a:t>
            </a:r>
            <a:r>
              <a:rPr lang="ru-RU" sz="1800" dirty="0"/>
              <a:t> </a:t>
            </a:r>
            <a:r>
              <a:rPr lang="ru-RU" sz="1800" dirty="0" err="1"/>
              <a:t>завдання</a:t>
            </a:r>
            <a:r>
              <a:rPr lang="ru-RU" sz="1800" dirty="0"/>
              <a:t> </a:t>
            </a:r>
            <a:r>
              <a:rPr lang="ru-RU" sz="1800" dirty="0" err="1"/>
              <a:t>збитку</a:t>
            </a:r>
            <a:r>
              <a:rPr lang="ru-RU" sz="1800" dirty="0"/>
              <a:t> </a:t>
            </a:r>
            <a:r>
              <a:rPr lang="ru-RU" sz="1800" dirty="0" err="1"/>
              <a:t>Третім</a:t>
            </a:r>
            <a:endParaRPr lang="ru-RU" sz="1800" dirty="0"/>
          </a:p>
          <a:p>
            <a:pPr marL="119062" indent="0">
              <a:buClrTx/>
              <a:buNone/>
            </a:pPr>
            <a:r>
              <a:rPr lang="ru-RU" sz="1800" dirty="0"/>
              <a:t>особам є </a:t>
            </a:r>
            <a:r>
              <a:rPr lang="ru-RU" sz="1800" dirty="0" err="1"/>
              <a:t>обґрунтованим</a:t>
            </a:r>
            <a:r>
              <a:rPr lang="ru-RU" sz="1800" dirty="0"/>
              <a:t> та </a:t>
            </a:r>
            <a:r>
              <a:rPr lang="ru-RU" sz="1800" dirty="0" err="1"/>
              <a:t>доведеним</a:t>
            </a:r>
            <a:r>
              <a:rPr lang="ru-RU" sz="1800" dirty="0"/>
              <a:t>;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ru-RU" sz="1800" dirty="0"/>
              <a:t>У </a:t>
            </a:r>
            <a:r>
              <a:rPr lang="ru-RU" sz="1800" dirty="0" err="1"/>
              <a:t>зв'язку</a:t>
            </a:r>
            <a:r>
              <a:rPr lang="ru-RU" sz="1800" dirty="0"/>
              <a:t> з </a:t>
            </a:r>
            <a:r>
              <a:rPr lang="ru-RU" sz="1800" dirty="0" err="1"/>
              <a:t>подією</a:t>
            </a:r>
            <a:r>
              <a:rPr lang="ru-RU" sz="1800" dirty="0"/>
              <a:t> </a:t>
            </a:r>
            <a:r>
              <a:rPr lang="ru-RU" sz="1800" dirty="0" err="1"/>
              <a:t>Страхувальнику</a:t>
            </a:r>
            <a:r>
              <a:rPr lang="ru-RU" sz="1800" dirty="0"/>
              <a:t> </a:t>
            </a:r>
            <a:r>
              <a:rPr lang="ru-RU" sz="1800" dirty="0" err="1"/>
              <a:t>пред'явлені</a:t>
            </a:r>
            <a:r>
              <a:rPr lang="ru-RU" sz="1800" dirty="0"/>
              <a:t> </a:t>
            </a:r>
            <a:r>
              <a:rPr lang="ru-RU" sz="1800" dirty="0" err="1"/>
              <a:t>Третіми</a:t>
            </a:r>
            <a:endParaRPr lang="ru-RU" sz="1800" dirty="0"/>
          </a:p>
          <a:p>
            <a:pPr marL="119062" indent="0">
              <a:buClrTx/>
              <a:buNone/>
            </a:pPr>
            <a:r>
              <a:rPr lang="ru-RU" sz="1800" dirty="0"/>
              <a:t>особами </a:t>
            </a:r>
            <a:r>
              <a:rPr lang="ru-RU" sz="1800" dirty="0" err="1"/>
              <a:t>майнові</a:t>
            </a:r>
            <a:r>
              <a:rPr lang="ru-RU" sz="1800" dirty="0"/>
              <a:t> </a:t>
            </a:r>
            <a:r>
              <a:rPr lang="ru-RU" sz="1800" dirty="0" err="1"/>
              <a:t>претензії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позови, </a:t>
            </a:r>
            <a:r>
              <a:rPr lang="ru-RU" sz="1800" dirty="0" err="1"/>
              <a:t>заявлені</a:t>
            </a:r>
            <a:r>
              <a:rPr lang="ru-RU" sz="1800" dirty="0"/>
              <a:t> у </a:t>
            </a:r>
            <a:r>
              <a:rPr lang="ru-RU" sz="1800" dirty="0" err="1"/>
              <a:t>відповідності</a:t>
            </a:r>
            <a:r>
              <a:rPr lang="ru-RU" sz="1800" dirty="0"/>
              <a:t> до</a:t>
            </a:r>
          </a:p>
          <a:p>
            <a:pPr marL="119062" indent="0">
              <a:buClrTx/>
              <a:buNone/>
            </a:pPr>
            <a:r>
              <a:rPr lang="ru-RU" sz="1800" dirty="0"/>
              <a:t>норм чинного </a:t>
            </a:r>
            <a:r>
              <a:rPr lang="ru-RU" sz="1800" dirty="0" err="1"/>
              <a:t>законодавства</a:t>
            </a:r>
            <a:r>
              <a:rPr lang="ru-RU" sz="1800" dirty="0"/>
              <a:t> </a:t>
            </a:r>
            <a:r>
              <a:rPr lang="ru-RU" sz="1800" dirty="0" err="1"/>
              <a:t>України</a:t>
            </a:r>
            <a:r>
              <a:rPr lang="ru-RU" sz="1800" dirty="0"/>
              <a:t> </a:t>
            </a:r>
            <a:r>
              <a:rPr lang="ru-RU" sz="1800" dirty="0" err="1"/>
              <a:t>або</a:t>
            </a:r>
            <a:r>
              <a:rPr lang="ru-RU" sz="1800" dirty="0"/>
              <a:t> </a:t>
            </a:r>
            <a:r>
              <a:rPr lang="ru-RU" sz="1800" dirty="0" err="1"/>
              <a:t>законодавства</a:t>
            </a:r>
            <a:r>
              <a:rPr lang="ru-RU" sz="1800" dirty="0"/>
              <a:t>, </a:t>
            </a:r>
            <a:r>
              <a:rPr lang="ru-RU" sz="1800" dirty="0" err="1"/>
              <a:t>що</a:t>
            </a:r>
            <a:r>
              <a:rPr lang="ru-RU" sz="1800" dirty="0"/>
              <a:t> </a:t>
            </a:r>
            <a:r>
              <a:rPr lang="ru-RU" sz="1800" dirty="0" err="1"/>
              <a:t>діє</a:t>
            </a:r>
            <a:r>
              <a:rPr lang="ru-RU" sz="1800" dirty="0"/>
              <a:t> у</a:t>
            </a:r>
          </a:p>
          <a:p>
            <a:pPr marL="119062" indent="0">
              <a:buClrTx/>
              <a:buNone/>
            </a:pPr>
            <a:r>
              <a:rPr lang="ru-RU" sz="1800" dirty="0" err="1"/>
              <a:t>місці</a:t>
            </a:r>
            <a:r>
              <a:rPr lang="ru-RU" sz="1800" dirty="0"/>
              <a:t> </a:t>
            </a:r>
            <a:r>
              <a:rPr lang="ru-RU" sz="1800" dirty="0" err="1"/>
              <a:t>дії</a:t>
            </a:r>
            <a:r>
              <a:rPr lang="ru-RU" sz="1800" dirty="0"/>
              <a:t> Договору страхування.</a:t>
            </a:r>
          </a:p>
        </p:txBody>
      </p:sp>
    </p:spTree>
    <p:extLst>
      <p:ext uri="{BB962C8B-B14F-4D97-AF65-F5344CB8AC3E}">
        <p14:creationId xmlns:p14="http://schemas.microsoft.com/office/powerpoint/2010/main" val="302933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CCF639D-9EFE-42E0-ABB2-A9E92AD8A2D8}"/>
              </a:ext>
            </a:extLst>
          </p:cNvPr>
          <p:cNvSpPr/>
          <p:nvPr/>
        </p:nvSpPr>
        <p:spPr>
          <a:xfrm>
            <a:off x="0" y="25950"/>
            <a:ext cx="9144000" cy="46157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12135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endParaRPr lang="ru-RU" sz="2215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12" name="Рисунок 11" descr="168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9298">
            <a:off x="6796364" y="2507080"/>
            <a:ext cx="1800238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5950"/>
            <a:ext cx="4938722" cy="533400"/>
          </a:xfrm>
        </p:spPr>
        <p:txBody>
          <a:bodyPr/>
          <a:lstStyle/>
          <a:p>
            <a:pPr algn="ctr"/>
            <a:r>
              <a:rPr lang="uk-UA" b="1" dirty="0"/>
              <a:t>Страхова сума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253" y="884362"/>
            <a:ext cx="6402236" cy="1824557"/>
          </a:xfrm>
        </p:spPr>
        <p:txBody>
          <a:bodyPr/>
          <a:lstStyle/>
          <a:p>
            <a:pPr marL="12700" indent="-12700" algn="just">
              <a:lnSpc>
                <a:spcPct val="120000"/>
              </a:lnSpc>
              <a:buNone/>
            </a:pPr>
            <a:r>
              <a:rPr lang="uk-UA" b="1" i="1" u="sng" dirty="0">
                <a:solidFill>
                  <a:srgbClr val="C00000"/>
                </a:solidFill>
              </a:rPr>
              <a:t>Страхова сума</a:t>
            </a:r>
            <a:r>
              <a:rPr lang="uk-UA" b="1" dirty="0">
                <a:solidFill>
                  <a:srgbClr val="C00000"/>
                </a:solidFill>
              </a:rPr>
              <a:t> </a:t>
            </a:r>
            <a:r>
              <a:rPr lang="uk-UA" i="1" dirty="0">
                <a:solidFill>
                  <a:srgbClr val="002060"/>
                </a:solidFill>
              </a:rPr>
              <a:t>- </a:t>
            </a:r>
            <a:r>
              <a:rPr lang="uk-UA" i="1" dirty="0"/>
              <a:t>грошова сума, в межах якої Страховик відповідно до умов договору страхування зобов'язаний провести виплату страхового відшкодування при настанні страхового випадку.</a:t>
            </a:r>
          </a:p>
        </p:txBody>
      </p:sp>
      <p:pic>
        <p:nvPicPr>
          <p:cNvPr id="11" name="Рисунок 10" descr="vyplota-kask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2349" y="692696"/>
            <a:ext cx="2020973" cy="10081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E1CC8E-C6E0-445F-B338-B76397766952}"/>
              </a:ext>
            </a:extLst>
          </p:cNvPr>
          <p:cNvSpPr txBox="1"/>
          <p:nvPr/>
        </p:nvSpPr>
        <p:spPr>
          <a:xfrm>
            <a:off x="301253" y="2996952"/>
            <a:ext cx="6113125" cy="1723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uk-UA" i="1" dirty="0">
                <a:latin typeface="+mn-lt"/>
              </a:rPr>
              <a:t>При укладанні договорів страхування </a:t>
            </a:r>
            <a:r>
              <a:rPr lang="uk-UA" b="1" i="1" dirty="0">
                <a:latin typeface="+mn-lt"/>
              </a:rPr>
              <a:t>м</a:t>
            </a:r>
            <a:r>
              <a:rPr lang="ru-RU" b="1" i="1" dirty="0" err="1">
                <a:latin typeface="+mn-lt"/>
              </a:rPr>
              <a:t>інімальний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розмір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щорічної</a:t>
            </a:r>
            <a:r>
              <a:rPr lang="ru-RU" b="1" i="1" dirty="0">
                <a:latin typeface="+mn-lt"/>
              </a:rPr>
              <a:t> </a:t>
            </a:r>
            <a:r>
              <a:rPr lang="ru-RU" b="1" i="1" dirty="0" err="1">
                <a:latin typeface="+mn-lt"/>
              </a:rPr>
              <a:t>страхової</a:t>
            </a:r>
            <a:r>
              <a:rPr lang="ru-RU" b="1" i="1" dirty="0">
                <a:latin typeface="+mn-lt"/>
              </a:rPr>
              <a:t>  </a:t>
            </a:r>
            <a:r>
              <a:rPr lang="ru-RU" b="1" i="1" dirty="0" err="1">
                <a:latin typeface="+mn-lt"/>
              </a:rPr>
              <a:t>суми</a:t>
            </a:r>
            <a:r>
              <a:rPr lang="ru-RU" b="1" i="1" dirty="0">
                <a:latin typeface="+mn-lt"/>
              </a:rPr>
              <a:t> повинен </a:t>
            </a:r>
            <a:r>
              <a:rPr lang="ru-RU" b="1" i="1" dirty="0" err="1">
                <a:latin typeface="+mn-lt"/>
              </a:rPr>
              <a:t>становити</a:t>
            </a:r>
            <a:r>
              <a:rPr lang="ru-RU" b="1" i="1" dirty="0">
                <a:latin typeface="+mn-lt"/>
              </a:rPr>
              <a:t> триста р</a:t>
            </a:r>
            <a:r>
              <a:rPr lang="uk-UA" b="1" i="1" dirty="0" err="1">
                <a:latin typeface="+mn-lt"/>
              </a:rPr>
              <a:t>озмірів</a:t>
            </a:r>
            <a:r>
              <a:rPr lang="uk-UA" b="1" i="1" dirty="0">
                <a:latin typeface="+mn-lt"/>
              </a:rPr>
              <a:t>  прожиткового мінімуму для працездатних  осіб </a:t>
            </a:r>
            <a:r>
              <a:rPr lang="uk-UA" i="1" dirty="0">
                <a:latin typeface="+mn-lt"/>
              </a:rPr>
              <a:t>(</a:t>
            </a:r>
            <a:r>
              <a:rPr lang="uk-UA" b="1" i="1" u="sng" dirty="0">
                <a:latin typeface="+mn-lt"/>
              </a:rPr>
              <a:t>3 028,00 грн</a:t>
            </a:r>
            <a:r>
              <a:rPr lang="uk-UA" i="1" dirty="0">
                <a:latin typeface="+mn-lt"/>
              </a:rPr>
              <a:t>)</a:t>
            </a:r>
            <a:r>
              <a:rPr lang="ru-RU" i="1" dirty="0">
                <a:latin typeface="+mn-lt"/>
              </a:rPr>
              <a:t>, </a:t>
            </a:r>
            <a:r>
              <a:rPr lang="ru-RU" i="1" dirty="0" err="1">
                <a:latin typeface="+mn-lt"/>
              </a:rPr>
              <a:t>встановленої</a:t>
            </a:r>
            <a:r>
              <a:rPr lang="ru-RU" i="1" dirty="0">
                <a:latin typeface="+mn-lt"/>
              </a:rPr>
              <a:t> на  початок року.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83E910-B3C7-43A0-9357-3C6378B59CBC}"/>
              </a:ext>
            </a:extLst>
          </p:cNvPr>
          <p:cNvSpPr txBox="1"/>
          <p:nvPr/>
        </p:nvSpPr>
        <p:spPr>
          <a:xfrm>
            <a:off x="301253" y="5033988"/>
            <a:ext cx="64022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b="1" i="1" dirty="0"/>
              <a:t>На 2025 рік мінімальний розмір страхової суми складає </a:t>
            </a:r>
            <a:r>
              <a:rPr lang="uk-UA" b="1" i="1" u="sng" dirty="0">
                <a:solidFill>
                  <a:srgbClr val="FF0000"/>
                </a:solidFill>
              </a:rPr>
              <a:t>908 400,00</a:t>
            </a:r>
            <a:r>
              <a:rPr lang="uk-UA" b="1" i="1" dirty="0">
                <a:solidFill>
                  <a:srgbClr val="002060"/>
                </a:solidFill>
              </a:rPr>
              <a:t> </a:t>
            </a:r>
            <a:r>
              <a:rPr lang="uk-UA" b="1" i="1" dirty="0"/>
              <a:t>грн.</a:t>
            </a:r>
            <a:endParaRPr lang="ru-RU" b="1" i="1" dirty="0"/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2140D010-C5F0-4BAF-BE75-F07DDA3B3704}"/>
              </a:ext>
            </a:extLst>
          </p:cNvPr>
          <p:cNvGrpSpPr/>
          <p:nvPr/>
        </p:nvGrpSpPr>
        <p:grpSpPr>
          <a:xfrm>
            <a:off x="0" y="6730806"/>
            <a:ext cx="9144000" cy="107660"/>
            <a:chOff x="0" y="6486571"/>
            <a:chExt cx="9144000" cy="107660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476F10B1-36E3-49D9-9F1D-7540654A60A6}"/>
                </a:ext>
              </a:extLst>
            </p:cNvPr>
            <p:cNvSpPr/>
            <p:nvPr/>
          </p:nvSpPr>
          <p:spPr>
            <a:xfrm>
              <a:off x="0" y="6486571"/>
              <a:ext cx="2268000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E79B167B-1EB6-4E8A-A150-01B40D0AF45F}"/>
                </a:ext>
              </a:extLst>
            </p:cNvPr>
            <p:cNvSpPr/>
            <p:nvPr/>
          </p:nvSpPr>
          <p:spPr>
            <a:xfrm>
              <a:off x="2267745" y="6486571"/>
              <a:ext cx="2304256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B5D4D274-DD11-4667-9F51-1A53188AA5F1}"/>
                </a:ext>
              </a:extLst>
            </p:cNvPr>
            <p:cNvSpPr/>
            <p:nvPr/>
          </p:nvSpPr>
          <p:spPr>
            <a:xfrm>
              <a:off x="4572000" y="6486571"/>
              <a:ext cx="2304256" cy="107660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13BEEF8-319E-42B2-B12F-E60405721601}"/>
                </a:ext>
              </a:extLst>
            </p:cNvPr>
            <p:cNvSpPr/>
            <p:nvPr/>
          </p:nvSpPr>
          <p:spPr>
            <a:xfrm>
              <a:off x="6876000" y="6486571"/>
              <a:ext cx="2268000" cy="10766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1">
  <a:themeElements>
    <a:clrScheme name="Generic 4">
      <a:dk1>
        <a:srgbClr val="000000"/>
      </a:dk1>
      <a:lt1>
        <a:srgbClr val="FFFFFF"/>
      </a:lt1>
      <a:dk2>
        <a:srgbClr val="3E4243"/>
      </a:dk2>
      <a:lt2>
        <a:srgbClr val="3E4243"/>
      </a:lt2>
      <a:accent1>
        <a:srgbClr val="68AF1E"/>
      </a:accent1>
      <a:accent2>
        <a:srgbClr val="EB6B00"/>
      </a:accent2>
      <a:accent3>
        <a:srgbClr val="FFFFFF"/>
      </a:accent3>
      <a:accent4>
        <a:srgbClr val="000000"/>
      </a:accent4>
      <a:accent5>
        <a:srgbClr val="B9D4AB"/>
      </a:accent5>
      <a:accent6>
        <a:srgbClr val="D56000"/>
      </a:accent6>
      <a:hlink>
        <a:srgbClr val="FFE200"/>
      </a:hlink>
      <a:folHlink>
        <a:srgbClr val="C2DD99"/>
      </a:folHlink>
    </a:clrScheme>
    <a:fontScheme name="Generi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eneric 1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777777"/>
        </a:accent1>
        <a:accent2>
          <a:srgbClr val="0033CC"/>
        </a:accent2>
        <a:accent3>
          <a:srgbClr val="AAAAAA"/>
        </a:accent3>
        <a:accent4>
          <a:srgbClr val="DADADA"/>
        </a:accent4>
        <a:accent5>
          <a:srgbClr val="BDBDBD"/>
        </a:accent5>
        <a:accent6>
          <a:srgbClr val="002DB9"/>
        </a:accent6>
        <a:hlink>
          <a:srgbClr val="800000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2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4">
        <a:dk1>
          <a:srgbClr val="000000"/>
        </a:dk1>
        <a:lt1>
          <a:srgbClr val="FFFFFF"/>
        </a:lt1>
        <a:dk2>
          <a:srgbClr val="3E4243"/>
        </a:dk2>
        <a:lt2>
          <a:srgbClr val="3E4243"/>
        </a:lt2>
        <a:accent1>
          <a:srgbClr val="68AF1E"/>
        </a:accent1>
        <a:accent2>
          <a:srgbClr val="EB6B00"/>
        </a:accent2>
        <a:accent3>
          <a:srgbClr val="FFFFFF"/>
        </a:accent3>
        <a:accent4>
          <a:srgbClr val="000000"/>
        </a:accent4>
        <a:accent5>
          <a:srgbClr val="B9D4AB"/>
        </a:accent5>
        <a:accent6>
          <a:srgbClr val="D56000"/>
        </a:accent6>
        <a:hlink>
          <a:srgbClr val="FFE200"/>
        </a:hlink>
        <a:folHlink>
          <a:srgbClr val="C2DD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12268</TotalTime>
  <Words>1622</Words>
  <Application>Microsoft Office PowerPoint</Application>
  <PresentationFormat>Екран (4:3)</PresentationFormat>
  <Paragraphs>261</Paragraphs>
  <Slides>17</Slides>
  <Notes>5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Тема1</vt:lpstr>
      <vt:lpstr>Презентація PowerPoint</vt:lpstr>
      <vt:lpstr>Презентація PowerPoint</vt:lpstr>
      <vt:lpstr>Презентація PowerPoint</vt:lpstr>
      <vt:lpstr>Предмет та об'єкт Договору страхування</vt:lpstr>
      <vt:lpstr>Страхувальник</vt:lpstr>
      <vt:lpstr>Вигодонабувач</vt:lpstr>
      <vt:lpstr>Страхові ризики та Страхові випадки</vt:lpstr>
      <vt:lpstr>Страхові ризики та Страхові випадки</vt:lpstr>
      <vt:lpstr>Страхова сума</vt:lpstr>
      <vt:lpstr>Строк дії Договору. Територія дії Договору </vt:lpstr>
      <vt:lpstr>ПОРЯДОК УКЛАДЕННЯ ДОГОВОРУ СТРАХУВАННЯ</vt:lpstr>
      <vt:lpstr>ПОРЯДОК УКЛАДЕННЯ ДОГОВОРУ СТРАХУВАННЯ</vt:lpstr>
      <vt:lpstr>Обставини, що мають істотне значення для оцінки ступеня страхового ризику визнаються</vt:lpstr>
      <vt:lpstr>Базові річні страхові тарифи</vt:lpstr>
      <vt:lpstr>Коригуючі коефіцієнти до розрахункового страхового тарифу </vt:lpstr>
      <vt:lpstr>Коригуючі коефіцієнти до розрахункового страхового тарифу 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Укладання КАСКО</dc:title>
  <dc:creator>Ptukha Y.</dc:creator>
  <cp:lastModifiedBy>Admin</cp:lastModifiedBy>
  <cp:revision>939</cp:revision>
  <dcterms:created xsi:type="dcterms:W3CDTF">2009-08-19T08:51:31Z</dcterms:created>
  <dcterms:modified xsi:type="dcterms:W3CDTF">2025-09-26T09:31:56Z</dcterms:modified>
</cp:coreProperties>
</file>